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7"/>
  </p:notesMasterIdLst>
  <p:sldIdLst>
    <p:sldId id="2330" r:id="rId3"/>
    <p:sldId id="2287" r:id="rId4"/>
    <p:sldId id="2284" r:id="rId5"/>
    <p:sldId id="2325" r:id="rId6"/>
    <p:sldId id="2352" r:id="rId7"/>
    <p:sldId id="2353" r:id="rId8"/>
    <p:sldId id="2298" r:id="rId9"/>
    <p:sldId id="2300" r:id="rId10"/>
    <p:sldId id="2301" r:id="rId11"/>
    <p:sldId id="2337" r:id="rId12"/>
    <p:sldId id="2354" r:id="rId13"/>
    <p:sldId id="2059" r:id="rId14"/>
    <p:sldId id="2233" r:id="rId15"/>
    <p:sldId id="2302" r:id="rId16"/>
    <p:sldId id="2339" r:id="rId17"/>
    <p:sldId id="2243" r:id="rId18"/>
    <p:sldId id="2310" r:id="rId19"/>
    <p:sldId id="2342" r:id="rId20"/>
    <p:sldId id="2343" r:id="rId21"/>
    <p:sldId id="2355" r:id="rId22"/>
    <p:sldId id="2356" r:id="rId23"/>
    <p:sldId id="2317" r:id="rId24"/>
    <p:sldId id="2344" r:id="rId25"/>
    <p:sldId id="2345" r:id="rId26"/>
    <p:sldId id="2357" r:id="rId27"/>
    <p:sldId id="2347" r:id="rId28"/>
    <p:sldId id="1986" r:id="rId29"/>
    <p:sldId id="2163" r:id="rId30"/>
    <p:sldId id="2349" r:id="rId31"/>
    <p:sldId id="2350" r:id="rId32"/>
    <p:sldId id="2351" r:id="rId33"/>
    <p:sldId id="2358" r:id="rId34"/>
    <p:sldId id="1948" r:id="rId35"/>
    <p:sldId id="1894" r:id="rId3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301" autoAdjust="0"/>
    <p:restoredTop sz="93743" autoAdjust="0"/>
  </p:normalViewPr>
  <p:slideViewPr>
    <p:cSldViewPr>
      <p:cViewPr varScale="1">
        <p:scale>
          <a:sx n="97" d="100"/>
          <a:sy n="97" d="100"/>
        </p:scale>
        <p:origin x="-566"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1/30/2024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48640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03657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09058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37365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91582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6410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51986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568552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08176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90605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99357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00130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39381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99311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6971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28693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40528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34</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4323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226009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50290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60565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7573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1/30/2024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1/30/2024</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1/30/2024</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1/30/2024</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1/30/2024</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1/30/2024</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1/30/2024</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1/30/2024</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1/30/2024</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1/30/2024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1/30/2024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1/30/2024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1/30/2024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1/30/2024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1/30/2024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1/30/2024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1/30/2024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1/30/2024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1/30/2024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1/30/2024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24" y="0"/>
            <a:ext cx="9161929" cy="6858000"/>
          </a:xfrm>
          <a:prstGeom prst="rect">
            <a:avLst/>
          </a:prstGeom>
        </p:spPr>
      </p:pic>
      <p:sp>
        <p:nvSpPr>
          <p:cNvPr id="4" name="Rectangle 3"/>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Crucial Concerns of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5" name="Rectangle 4"/>
          <p:cNvSpPr/>
          <p:nvPr/>
        </p:nvSpPr>
        <p:spPr>
          <a:xfrm>
            <a:off x="235323" y="6140559"/>
            <a:ext cx="8534400" cy="646331"/>
          </a:xfrm>
          <a:prstGeom prst="rect">
            <a:avLst/>
          </a:prstGeom>
        </p:spPr>
        <p:txBody>
          <a:bodyPr wrap="square">
            <a:spAutoFit/>
          </a:bodyPr>
          <a:lstStyle/>
          <a:p>
            <a:pPr algn="ctr"/>
            <a:r>
              <a:rPr lang="en-US" sz="36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31 January 2024</a:t>
            </a:r>
            <a:endParaRPr lang="en-US" sz="36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40441" y="3657600"/>
            <a:ext cx="7620000" cy="707886"/>
          </a:xfrm>
          <a:prstGeom prst="rect">
            <a:avLst/>
          </a:prstGeom>
          <a:noFill/>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In Defense of Integrity</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21423" y="5707558"/>
            <a:ext cx="2362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Britannic Bold" panose="020B0903060703020204" pitchFamily="34" charset="0"/>
              </a:rPr>
              <a:t>Week 77</a:t>
            </a:r>
            <a:endParaRPr lang="en-US" sz="3600" b="1"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095375"/>
            <a:ext cx="8610600" cy="5509200"/>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Somehow, politicians survive the booby traps of the campaign trail.  Businesses survive the flaming arrows of bad press.  Even Hollywood blockbusters and Broadway hits can rake in millions despite scathing reviews.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But whole churches and ministries can be taken down by just one strategically placed rumor.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a:t>
            </a: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Because when it comes to Christian ministry, everything depends on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integrity</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of the messenger.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You can take away my business, my money, and my possessions.  But slash at my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integrity</a:t>
            </a:r>
            <a:r>
              <a:rPr lang="en-US" sz="2400" b="1" dirty="0" smtClean="0">
                <a:latin typeface="Cambria" panose="02040503050406030204" pitchFamily="18" charset="0"/>
                <a:ea typeface="Cambria" panose="02040503050406030204" pitchFamily="18" charset="0"/>
              </a:rPr>
              <a:t> and you have assaulted the heart of my life.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As children, we often chanted this proverb meant to strength us in the face of ridicule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endParaRPr lang="en-US" sz="1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4410846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066800"/>
            <a:ext cx="8610600" cy="5355312"/>
          </a:xfrm>
          <a:prstGeom prst="rect">
            <a:avLst/>
          </a:prstGeom>
          <a:noFill/>
          <a:effectLst/>
        </p:spPr>
        <p:txBody>
          <a:bodyPr wrap="square" rtlCol="0">
            <a:spAutoFit/>
          </a:bodyPr>
          <a:lstStyle/>
          <a:p>
            <a:pPr indent="457200"/>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Sticks and stones may break my bones, but words will never hurt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Words </a:t>
            </a:r>
            <a:r>
              <a:rPr lang="en-US" sz="2400" b="1" u="sng" dirty="0" smtClean="0">
                <a:latin typeface="Cambria" panose="02040503050406030204" pitchFamily="18" charset="0"/>
                <a:ea typeface="Cambria" panose="02040503050406030204" pitchFamily="18" charset="0"/>
              </a:rPr>
              <a:t>do</a:t>
            </a:r>
            <a:r>
              <a:rPr lang="en-US" sz="2400" b="1" dirty="0" smtClean="0">
                <a:latin typeface="Cambria" panose="02040503050406030204" pitchFamily="18" charset="0"/>
                <a:ea typeface="Cambria" panose="02040503050406030204" pitchFamily="18" charset="0"/>
              </a:rPr>
              <a:t> hurt.  Their harmful effects long outlast any physical blow.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Among the many trials we face in our Christian life and ministry, few are more devastating than false statements made against us – especially behind our backs with no opportunity to clear the air or defend ourselves.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Such false assertions can be made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against our conduct </a:t>
            </a:r>
            <a:r>
              <a:rPr lang="en-US" sz="2400" b="1" dirty="0" smtClean="0">
                <a:latin typeface="Cambria" panose="02040503050406030204" pitchFamily="18" charset="0"/>
                <a:ea typeface="Cambria" panose="02040503050406030204" pitchFamily="18" charset="0"/>
              </a:rPr>
              <a:t>– things we did not do;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against our words</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things we did not say; or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against our motives </a:t>
            </a:r>
            <a:r>
              <a:rPr lang="en-US" sz="2400" b="1" dirty="0" smtClean="0">
                <a:latin typeface="Cambria" panose="02040503050406030204" pitchFamily="18" charset="0"/>
                <a:ea typeface="Cambria" panose="02040503050406030204" pitchFamily="18" charset="0"/>
              </a:rPr>
              <a:t>– things we did not mean.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Paul was the victim of all three kind of attacks from false teachers, seeking to malign his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integrity</a:t>
            </a:r>
            <a:r>
              <a:rPr lang="en-US" sz="2400" b="1" dirty="0" smtClean="0">
                <a:latin typeface="Cambria" panose="02040503050406030204" pitchFamily="18" charset="0"/>
                <a:ea typeface="Cambria" panose="02040503050406030204" pitchFamily="18" charset="0"/>
              </a:rPr>
              <a:t> and alienate the Corinthians from the ministry of their founding apostle.</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098626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81000" y="1295400"/>
            <a:ext cx="8458200" cy="4585871"/>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a:effectLst>
                  <a:outerShdw blurRad="38100" dist="38100" dir="2700000" algn="tl">
                    <a:srgbClr val="000000">
                      <a:alpha val="43137"/>
                    </a:srgbClr>
                  </a:outerShdw>
                </a:effectLst>
                <a:latin typeface="Georgia" panose="02040502050405020303" pitchFamily="18" charset="0"/>
              </a:rPr>
              <a:t>12</a:t>
            </a:r>
            <a:r>
              <a:rPr lang="en-US" sz="2800" b="1" baseline="30000" dirty="0">
                <a:latin typeface="Georgia" panose="02040502050405020303" pitchFamily="18" charset="0"/>
              </a:rPr>
              <a:t> </a:t>
            </a:r>
            <a:r>
              <a:rPr lang="en-US" sz="2800" i="1" dirty="0">
                <a:latin typeface="Georgia" panose="02040502050405020303" pitchFamily="18" charset="0"/>
              </a:rPr>
              <a:t>For our boasting is this: the testimony of our conscience that we conducted ourselves in the world in simplicity and godly sincerity, </a:t>
            </a:r>
            <a:r>
              <a:rPr lang="en-US" sz="2800" i="1" dirty="0" smtClean="0">
                <a:latin typeface="Georgia" panose="02040502050405020303" pitchFamily="18" charset="0"/>
              </a:rPr>
              <a:t>not </a:t>
            </a:r>
            <a:r>
              <a:rPr lang="en-US" sz="2800" i="1" dirty="0">
                <a:latin typeface="Georgia" panose="02040502050405020303" pitchFamily="18" charset="0"/>
              </a:rPr>
              <a:t>with fleshly wisdom but by the grace of God, and more abundantly toward you. </a:t>
            </a:r>
            <a:r>
              <a:rPr lang="en-US" sz="2800" i="1" dirty="0" smtClean="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13</a:t>
            </a:r>
            <a:r>
              <a:rPr lang="en-US" sz="2800" b="1" i="1" baseline="30000" dirty="0">
                <a:latin typeface="Georgia" panose="02040502050405020303" pitchFamily="18" charset="0"/>
              </a:rPr>
              <a:t> </a:t>
            </a:r>
            <a:r>
              <a:rPr lang="en-US" sz="2800" i="1" dirty="0">
                <a:latin typeface="Georgia" panose="02040502050405020303" pitchFamily="18" charset="0"/>
              </a:rPr>
              <a:t>For we are not writing any other things to you than what you read or understand. Now I trust you will understand, even to the </a:t>
            </a:r>
            <a:r>
              <a:rPr lang="en-US" sz="2800" i="1" dirty="0" smtClean="0">
                <a:latin typeface="Georgia" panose="02040502050405020303" pitchFamily="18" charset="0"/>
              </a:rPr>
              <a:t>end </a:t>
            </a:r>
            <a:r>
              <a:rPr lang="en-US" sz="2800" i="1" dirty="0">
                <a:latin typeface="Georgia" panose="02040502050405020303" pitchFamily="18" charset="0"/>
              </a:rPr>
              <a:t> </a:t>
            </a:r>
            <a:r>
              <a:rPr lang="en-US" sz="2800" b="1" baseline="30000" dirty="0">
                <a:effectLst>
                  <a:outerShdw blurRad="38100" dist="38100" dir="2700000" algn="tl">
                    <a:srgbClr val="000000">
                      <a:alpha val="43137"/>
                    </a:srgbClr>
                  </a:outerShdw>
                </a:effectLst>
                <a:latin typeface="Georgia" panose="02040502050405020303" pitchFamily="18" charset="0"/>
              </a:rPr>
              <a:t>14</a:t>
            </a:r>
            <a:r>
              <a:rPr lang="en-US" sz="2800" i="1" dirty="0">
                <a:latin typeface="Georgia" panose="02040502050405020303" pitchFamily="18" charset="0"/>
              </a:rPr>
              <a:t> (as also you have understood us in part), that we are your boast as you also are ours, in the day of the Lord Jesus.</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1:12-14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1:12-14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799" y="1030941"/>
            <a:ext cx="8610601"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confused church in Corinth may not have fully realized how hurtful they had been to Paul, who had poured his energy into their conversion and spiritual growth. </a:t>
            </a:r>
          </a:p>
          <a:p>
            <a:pPr indent="457200">
              <a:spcAft>
                <a:spcPts val="1200"/>
              </a:spcAft>
            </a:pPr>
            <a:r>
              <a:rPr lang="en-US" sz="2400" b="1" dirty="0" smtClean="0">
                <a:latin typeface="Cambria" pitchFamily="18" charset="0"/>
              </a:rPr>
              <a:t>Writing letters, sending delegates, leaving teachers, and traveling there himself to exhort and strengthen the church – no other church in the New Testament had caused Paul as much grief or took as much of his time and energy. </a:t>
            </a:r>
            <a:endParaRPr lang="en-US" sz="2400" b="1" dirty="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rPr>
              <a:t>So, following his treatise (</a:t>
            </a:r>
            <a:r>
              <a:rPr lang="en-US" sz="2400" b="1" dirty="0" smtClean="0">
                <a:effectLst>
                  <a:outerShdw blurRad="38100" dist="38100" dir="2700000" algn="tl">
                    <a:srgbClr val="000000">
                      <a:alpha val="43137"/>
                    </a:srgbClr>
                  </a:outerShdw>
                </a:effectLst>
                <a:latin typeface="Cambria" pitchFamily="18" charset="0"/>
              </a:rPr>
              <a:t>1:3-11) </a:t>
            </a:r>
            <a:r>
              <a:rPr lang="en-US" sz="2400" b="1" dirty="0" smtClean="0">
                <a:latin typeface="Cambria" pitchFamily="18" charset="0"/>
              </a:rPr>
              <a:t>on </a:t>
            </a:r>
            <a:r>
              <a:rPr lang="en-US" sz="2400" b="1" dirty="0">
                <a:latin typeface="Cambria" pitchFamily="18" charset="0"/>
              </a:rPr>
              <a:t>the reasons for   </a:t>
            </a:r>
            <a:r>
              <a:rPr lang="en-US" sz="2400" b="1" dirty="0" smtClean="0">
                <a:latin typeface="Cambria" pitchFamily="18" charset="0"/>
              </a:rPr>
              <a:t>suffering,  Paul immediately transitions to a defense of his true character in </a:t>
            </a:r>
            <a:r>
              <a:rPr lang="en-US" sz="2400" b="1" dirty="0">
                <a:latin typeface="Cambria" pitchFamily="18" charset="0"/>
              </a:rPr>
              <a:t>response to </a:t>
            </a:r>
            <a:r>
              <a:rPr lang="en-US" sz="2400" b="1" dirty="0" smtClean="0">
                <a:latin typeface="Cambria" pitchFamily="18" charset="0"/>
              </a:rPr>
              <a:t>harmful false accusation.  </a:t>
            </a:r>
            <a:endParaRPr lang="en-US" sz="2400" b="1" dirty="0">
              <a:latin typeface="Cambria" pitchFamily="18" charset="0"/>
            </a:endParaRPr>
          </a:p>
          <a:p>
            <a:pPr indent="457200">
              <a:spcAft>
                <a:spcPts val="1200"/>
              </a:spcAft>
            </a:pPr>
            <a:r>
              <a:rPr lang="en-US" sz="2400" b="1" dirty="0" smtClean="0">
                <a:latin typeface="Cambria" pitchFamily="18" charset="0"/>
              </a:rPr>
              <a:t> </a:t>
            </a:r>
            <a:r>
              <a:rPr lang="en-US" sz="2400" b="1" dirty="0" smtClean="0">
                <a:latin typeface="Cambria" panose="02040503050406030204" pitchFamily="18" charset="0"/>
                <a:ea typeface="Cambria" panose="02040503050406030204" pitchFamily="18" charset="0"/>
              </a:rPr>
              <a:t>It appears that questions, about Paul’s conduct and sincerity were the cause of this conflict between him and  the church in Corinth.</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1:12-14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942" y="1143001"/>
            <a:ext cx="8592670" cy="4832092"/>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So</a:t>
            </a:r>
            <a:r>
              <a:rPr lang="en-US" sz="2400" b="1" dirty="0">
                <a:latin typeface="Cambria" panose="02040503050406030204" pitchFamily="18" charset="0"/>
                <a:ea typeface="Cambria" panose="02040503050406030204" pitchFamily="18" charset="0"/>
              </a:rPr>
              <a:t>, with directness and clarity, Paul </a:t>
            </a:r>
            <a:r>
              <a:rPr lang="en-US" sz="2400" b="1" dirty="0" smtClean="0">
                <a:latin typeface="Cambria" panose="02040503050406030204" pitchFamily="18" charset="0"/>
                <a:ea typeface="Cambria" panose="02040503050406030204" pitchFamily="18" charset="0"/>
              </a:rPr>
              <a:t>refutes the charges: </a:t>
            </a:r>
            <a:r>
              <a:rPr lang="en-US" sz="2400" b="1" i="1" dirty="0">
                <a:latin typeface="Cambria" panose="02040503050406030204" pitchFamily="18" charset="0"/>
                <a:ea typeface="Cambria" panose="02040503050406030204" pitchFamily="18" charset="0"/>
              </a:rPr>
              <a:t>“In holiness and godly sincerity, not in fleshly wisdom but in the grace of God, we have conducted ourselves in the world, and especially toward you”</a:t>
            </a:r>
            <a:r>
              <a:rPr lang="en-US" sz="2400" b="1" dirty="0">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a:t>
            </a:r>
            <a:r>
              <a:rPr lang="en-US" sz="2400" b="1" dirty="0">
                <a:latin typeface="Cambria" panose="02040503050406030204" pitchFamily="18" charset="0"/>
                <a:ea typeface="Cambria" panose="02040503050406030204" pitchFamily="18" charset="0"/>
              </a:rPr>
              <a:t>).  </a:t>
            </a:r>
          </a:p>
          <a:p>
            <a:pPr indent="457200"/>
            <a:endParaRPr lang="en-US" sz="1000" b="1" dirty="0" smtClean="0">
              <a:latin typeface="Cambria" pitchFamily="18" charset="0"/>
            </a:endParaRPr>
          </a:p>
          <a:p>
            <a:pPr indent="457200"/>
            <a:r>
              <a:rPr lang="en-US" sz="2400" b="1" dirty="0" smtClean="0">
                <a:latin typeface="Cambria" pitchFamily="18" charset="0"/>
              </a:rPr>
              <a:t>For Paul to point to the consistent holiness and sincerity of himself and those working with </a:t>
            </a:r>
            <a:r>
              <a:rPr lang="en-US" sz="2400" b="1" dirty="0">
                <a:latin typeface="Cambria" pitchFamily="18" charset="0"/>
              </a:rPr>
              <a:t>him </a:t>
            </a:r>
            <a:r>
              <a:rPr lang="en-US" sz="2400" b="1" dirty="0" smtClean="0">
                <a:latin typeface="Cambria" pitchFamily="18" charset="0"/>
              </a:rPr>
              <a:t>as his defense, means he was confident that nobody in Corinth would have been able to refute him. </a:t>
            </a:r>
          </a:p>
          <a:p>
            <a:pPr indent="457200"/>
            <a:r>
              <a:rPr lang="en-US" sz="1000" b="1" dirty="0" smtClean="0">
                <a:latin typeface="Cambria" pitchFamily="18" charset="0"/>
              </a:rPr>
              <a:t> </a:t>
            </a:r>
          </a:p>
          <a:p>
            <a:pPr indent="457200"/>
            <a:r>
              <a:rPr lang="en-US" sz="2400" b="1" dirty="0" smtClean="0">
                <a:latin typeface="Cambria" pitchFamily="18" charset="0"/>
              </a:rPr>
              <a:t>In fact, he was able to exhibit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proud confidence</a:t>
            </a:r>
            <a:r>
              <a:rPr lang="en-US" sz="2400" b="1" i="1" dirty="0" smtClean="0">
                <a:latin typeface="Cambria" pitchFamily="18" charset="0"/>
              </a:rPr>
              <a:t>”</a:t>
            </a:r>
            <a:r>
              <a:rPr lang="en-US" sz="2400" b="1" dirty="0" smtClean="0">
                <a:latin typeface="Cambria" pitchFamily="18" charset="0"/>
              </a:rPr>
              <a:t> in their unimpeachable conduct.  Paul merely reminded them of their irreproachable lifestyle; he did not have to convince them of it.</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1:12-14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6007" y="1143000"/>
            <a:ext cx="8612840" cy="3200876"/>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hoped that the words of this latest letter would pierce through the misconceptions or deceptions that had been clouding their understanding, so that they would see thing clearly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1:13</a:t>
            </a:r>
            <a:r>
              <a:rPr lang="en-US" sz="2400" b="1" dirty="0" smtClean="0">
                <a:latin typeface="Cambria" panose="02040503050406030204" pitchFamily="18" charset="0"/>
                <a:ea typeface="Cambria" panose="02040503050406030204" pitchFamily="18" charset="0"/>
              </a:rPr>
              <a:t>).</a:t>
            </a:r>
            <a:endParaRPr lang="en-US" sz="2400" b="1" dirty="0" smtClean="0">
              <a:latin typeface="Cambria" pitchFamily="18" charset="0"/>
            </a:endParaRPr>
          </a:p>
          <a:p>
            <a:pPr indent="457200">
              <a:spcAft>
                <a:spcPts val="1200"/>
              </a:spcAft>
            </a:pPr>
            <a:r>
              <a:rPr lang="en-US" sz="2400" b="1" dirty="0" smtClean="0">
                <a:latin typeface="Cambria" pitchFamily="18" charset="0"/>
              </a:rPr>
              <a:t>Paul hoped his words would dispel the seeds of distrust that had been planted by his opponents and that one day they would take as much pride in him and his ministry as he took in them and their conversion (</a:t>
            </a:r>
            <a:r>
              <a:rPr lang="en-US" sz="2400" b="1" dirty="0" smtClean="0">
                <a:effectLst>
                  <a:outerShdw blurRad="38100" dist="38100" dir="2700000" algn="tl">
                    <a:srgbClr val="000000">
                      <a:alpha val="43137"/>
                    </a:srgbClr>
                  </a:outerShdw>
                </a:effectLst>
                <a:latin typeface="Cambria" pitchFamily="18" charset="0"/>
              </a:rPr>
              <a:t>1:14</a:t>
            </a:r>
            <a:r>
              <a:rPr lang="en-US" sz="2400" b="1" dirty="0" smtClean="0">
                <a:latin typeface="Cambria" pitchFamily="18" charset="0"/>
              </a:rPr>
              <a:t>).</a:t>
            </a:r>
          </a:p>
        </p:txBody>
      </p:sp>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13764" y="1219200"/>
            <a:ext cx="8601635" cy="523220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300" b="1" baseline="30000" dirty="0">
                <a:effectLst>
                  <a:outerShdw blurRad="38100" dist="38100" dir="2700000" algn="tl">
                    <a:srgbClr val="000000">
                      <a:alpha val="43137"/>
                    </a:srgbClr>
                  </a:outerShdw>
                </a:effectLst>
                <a:latin typeface="Georgia" panose="02040502050405020303" pitchFamily="18" charset="0"/>
              </a:rPr>
              <a:t>15</a:t>
            </a:r>
            <a:r>
              <a:rPr lang="en-US" sz="2300" b="1" i="1" baseline="30000" dirty="0">
                <a:latin typeface="Georgia" panose="02040502050405020303" pitchFamily="18" charset="0"/>
              </a:rPr>
              <a:t> </a:t>
            </a:r>
            <a:r>
              <a:rPr lang="en-US" sz="2300" i="1" dirty="0">
                <a:latin typeface="Georgia" panose="02040502050405020303" pitchFamily="18" charset="0"/>
              </a:rPr>
              <a:t>And in this confidence I intended to come to you before, that you might have a second benefit—  </a:t>
            </a:r>
            <a:r>
              <a:rPr lang="en-US" sz="2300" b="1" baseline="30000" dirty="0">
                <a:effectLst>
                  <a:outerShdw blurRad="38100" dist="38100" dir="2700000" algn="tl">
                    <a:srgbClr val="000000">
                      <a:alpha val="43137"/>
                    </a:srgbClr>
                  </a:outerShdw>
                </a:effectLst>
                <a:latin typeface="Georgia" panose="02040502050405020303" pitchFamily="18" charset="0"/>
              </a:rPr>
              <a:t>16</a:t>
            </a:r>
            <a:r>
              <a:rPr lang="en-US" sz="2300" b="1" i="1" baseline="30000" dirty="0">
                <a:latin typeface="Georgia" panose="02040502050405020303" pitchFamily="18" charset="0"/>
              </a:rPr>
              <a:t> </a:t>
            </a:r>
            <a:r>
              <a:rPr lang="en-US" sz="2300" i="1" dirty="0">
                <a:latin typeface="Georgia" panose="02040502050405020303" pitchFamily="18" charset="0"/>
              </a:rPr>
              <a:t>to pass by way of you to Macedonia, to come again from </a:t>
            </a:r>
            <a:r>
              <a:rPr lang="en-US" sz="2300" i="1" dirty="0" smtClean="0">
                <a:latin typeface="Georgia" panose="02040502050405020303" pitchFamily="18" charset="0"/>
              </a:rPr>
              <a:t>Macedonia </a:t>
            </a:r>
            <a:r>
              <a:rPr lang="en-US" sz="2300" i="1" dirty="0">
                <a:latin typeface="Georgia" panose="02040502050405020303" pitchFamily="18" charset="0"/>
              </a:rPr>
              <a:t>to you, and be helped by you on my way to Judea. </a:t>
            </a:r>
            <a:r>
              <a:rPr lang="en-US" sz="2300" b="1" i="1" baseline="30000" dirty="0">
                <a:latin typeface="Georgia" panose="02040502050405020303" pitchFamily="18" charset="0"/>
              </a:rPr>
              <a:t> </a:t>
            </a:r>
            <a:r>
              <a:rPr lang="en-US" sz="2300" b="1" baseline="30000" dirty="0">
                <a:effectLst>
                  <a:outerShdw blurRad="38100" dist="38100" dir="2700000" algn="tl">
                    <a:srgbClr val="000000">
                      <a:alpha val="43137"/>
                    </a:srgbClr>
                  </a:outerShdw>
                </a:effectLst>
                <a:latin typeface="Georgia" panose="02040502050405020303" pitchFamily="18" charset="0"/>
              </a:rPr>
              <a:t>17 </a:t>
            </a:r>
            <a:r>
              <a:rPr lang="en-US" sz="2300" i="1" dirty="0">
                <a:latin typeface="Georgia" panose="02040502050405020303" pitchFamily="18" charset="0"/>
              </a:rPr>
              <a:t>Therefore, when I was planning this, did I do it lightly</a:t>
            </a:r>
            <a:r>
              <a:rPr lang="en-US" sz="2300" i="1" dirty="0" smtClean="0">
                <a:latin typeface="Georgia" panose="02040502050405020303" pitchFamily="18" charset="0"/>
              </a:rPr>
              <a:t>?  Or the things I plan, do I plan according to the flesh, that with me there should be Yes, Yes, and No, No?  </a:t>
            </a:r>
            <a:r>
              <a:rPr lang="en-US" sz="2300" b="1" baseline="30000" dirty="0" smtClean="0">
                <a:effectLst>
                  <a:outerShdw blurRad="38100" dist="38100" dir="2700000" algn="tl">
                    <a:srgbClr val="000000">
                      <a:alpha val="43137"/>
                    </a:srgbClr>
                  </a:outerShdw>
                </a:effectLst>
                <a:latin typeface="Georgia" panose="02040502050405020303" pitchFamily="18" charset="0"/>
              </a:rPr>
              <a:t>18</a:t>
            </a:r>
            <a:r>
              <a:rPr lang="en-US" sz="2300" b="1" i="1" baseline="30000" dirty="0" smtClean="0">
                <a:latin typeface="Georgia" panose="02040502050405020303" pitchFamily="18" charset="0"/>
              </a:rPr>
              <a:t> </a:t>
            </a:r>
            <a:r>
              <a:rPr lang="en-US" sz="2300" i="1" dirty="0" smtClean="0">
                <a:latin typeface="Georgia" panose="02040502050405020303" pitchFamily="18" charset="0"/>
              </a:rPr>
              <a:t>But as God is faithful, our word to you was not Yes and No. </a:t>
            </a:r>
            <a:r>
              <a:rPr lang="en-US" sz="2300" i="1" dirty="0">
                <a:latin typeface="Georgia" panose="02040502050405020303" pitchFamily="18" charset="0"/>
              </a:rPr>
              <a:t> </a:t>
            </a:r>
            <a:r>
              <a:rPr lang="en-US" sz="2300" b="1" baseline="30000" dirty="0">
                <a:effectLst>
                  <a:outerShdw blurRad="38100" dist="38100" dir="2700000" algn="tl">
                    <a:srgbClr val="000000">
                      <a:alpha val="43137"/>
                    </a:srgbClr>
                  </a:outerShdw>
                </a:effectLst>
                <a:latin typeface="Georgia" panose="02040502050405020303" pitchFamily="18" charset="0"/>
              </a:rPr>
              <a:t>19</a:t>
            </a:r>
            <a:r>
              <a:rPr lang="en-US" sz="2300" b="1" i="1" baseline="30000" dirty="0">
                <a:latin typeface="Georgia" panose="02040502050405020303" pitchFamily="18" charset="0"/>
              </a:rPr>
              <a:t> </a:t>
            </a:r>
            <a:r>
              <a:rPr lang="en-US" sz="2300" i="1" dirty="0">
                <a:latin typeface="Georgia" panose="02040502050405020303" pitchFamily="18" charset="0"/>
              </a:rPr>
              <a:t>For the Son of God, Jesus Christ, who was preached among you by us—by me, Silvanus, </a:t>
            </a:r>
            <a:r>
              <a:rPr lang="en-US" sz="2300" i="1" dirty="0" smtClean="0">
                <a:latin typeface="Georgia" panose="02040502050405020303" pitchFamily="18" charset="0"/>
              </a:rPr>
              <a:t>and Timothy — was </a:t>
            </a:r>
            <a:r>
              <a:rPr lang="en-US" sz="2300" i="1" dirty="0">
                <a:latin typeface="Georgia" panose="02040502050405020303" pitchFamily="18" charset="0"/>
              </a:rPr>
              <a:t>not Yes and No, but in Him was Yes.  </a:t>
            </a:r>
            <a:r>
              <a:rPr lang="en-US" sz="2300" b="1" baseline="30000" dirty="0">
                <a:effectLst>
                  <a:outerShdw blurRad="38100" dist="38100" dir="2700000" algn="tl">
                    <a:srgbClr val="000000">
                      <a:alpha val="43137"/>
                    </a:srgbClr>
                  </a:outerShdw>
                </a:effectLst>
                <a:latin typeface="Georgia" panose="02040502050405020303" pitchFamily="18" charset="0"/>
              </a:rPr>
              <a:t>20</a:t>
            </a:r>
            <a:r>
              <a:rPr lang="en-US" sz="2300" b="1" i="1" baseline="30000" dirty="0">
                <a:latin typeface="Georgia" panose="02040502050405020303" pitchFamily="18" charset="0"/>
              </a:rPr>
              <a:t> </a:t>
            </a:r>
            <a:r>
              <a:rPr lang="en-US" sz="2300" i="1" dirty="0">
                <a:latin typeface="Georgia" panose="02040502050405020303" pitchFamily="18" charset="0"/>
              </a:rPr>
              <a:t>For all the promises of God in Him are Yes, and in Him Amen, to the glory of God through us.  </a:t>
            </a:r>
            <a:r>
              <a:rPr lang="en-US" sz="2300" b="1" baseline="30000" dirty="0">
                <a:effectLst>
                  <a:outerShdw blurRad="38100" dist="38100" dir="2700000" algn="tl">
                    <a:srgbClr val="000000">
                      <a:alpha val="43137"/>
                    </a:srgbClr>
                  </a:outerShdw>
                </a:effectLst>
                <a:latin typeface="Georgia" panose="02040502050405020303" pitchFamily="18" charset="0"/>
              </a:rPr>
              <a:t>21</a:t>
            </a:r>
            <a:r>
              <a:rPr lang="en-US" sz="2300" b="1" i="1" baseline="30000" dirty="0">
                <a:latin typeface="Georgia" panose="02040502050405020303" pitchFamily="18" charset="0"/>
              </a:rPr>
              <a:t> </a:t>
            </a:r>
            <a:r>
              <a:rPr lang="en-US" sz="2300" i="1" dirty="0">
                <a:latin typeface="Georgia" panose="02040502050405020303" pitchFamily="18" charset="0"/>
              </a:rPr>
              <a:t>Now He who establishes us with you in Christ and has anointed us is God, </a:t>
            </a:r>
            <a:r>
              <a:rPr lang="en-US" sz="2300" b="1" baseline="30000" dirty="0">
                <a:effectLst>
                  <a:outerShdw blurRad="38100" dist="38100" dir="2700000" algn="tl">
                    <a:srgbClr val="000000">
                      <a:alpha val="43137"/>
                    </a:srgbClr>
                  </a:outerShdw>
                </a:effectLst>
                <a:latin typeface="Georgia" panose="02040502050405020303" pitchFamily="18" charset="0"/>
              </a:rPr>
              <a:t>22</a:t>
            </a:r>
            <a:r>
              <a:rPr lang="en-US" sz="2300" b="1" i="1" baseline="30000" dirty="0">
                <a:latin typeface="Georgia" panose="02040502050405020303" pitchFamily="18" charset="0"/>
              </a:rPr>
              <a:t> </a:t>
            </a:r>
            <a:r>
              <a:rPr lang="en-US" sz="2300" i="1" dirty="0">
                <a:latin typeface="Georgia" panose="02040502050405020303" pitchFamily="18" charset="0"/>
              </a:rPr>
              <a:t>who also has sealed us and given us the Spirit in our hearts as a guarantee.</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1:15-22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16221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1:15-22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86800" cy="498598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 blatantly false accusations of improper </a:t>
            </a:r>
            <a:r>
              <a:rPr lang="en-US" sz="2400" b="1" dirty="0">
                <a:latin typeface="Cambria" panose="02040503050406030204" pitchFamily="18" charset="0"/>
                <a:ea typeface="Cambria" panose="02040503050406030204" pitchFamily="18" charset="0"/>
              </a:rPr>
              <a:t>carnal </a:t>
            </a:r>
            <a:r>
              <a:rPr lang="en-US" sz="2400" b="1" dirty="0" smtClean="0">
                <a:latin typeface="Cambria" panose="02040503050406030204" pitchFamily="18" charset="0"/>
                <a:ea typeface="Cambria" panose="02040503050406030204" pitchFamily="18" charset="0"/>
              </a:rPr>
              <a:t>conduct, were relatively easy for Paul to overcome.  By simply reminding his readers of the blameless conduct exhibited among them – principles matched by his writings. </a:t>
            </a:r>
          </a:p>
          <a:p>
            <a:pPr indent="457200">
              <a:spcAft>
                <a:spcPts val="1200"/>
              </a:spcAft>
            </a:pPr>
            <a:r>
              <a:rPr lang="en-US" sz="2400" b="1" dirty="0" smtClean="0">
                <a:latin typeface="Cambria" panose="02040503050406030204" pitchFamily="18" charset="0"/>
                <a:ea typeface="Cambria" panose="02040503050406030204" pitchFamily="18" charset="0"/>
              </a:rPr>
              <a:t>However, a more sinister verbal cancer was spreading, and it apparently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though not real</a:t>
            </a:r>
            <a:r>
              <a:rPr lang="en-US" sz="2400" b="1" dirty="0" smtClean="0">
                <a:latin typeface="Cambria" panose="02040503050406030204" pitchFamily="18" charset="0"/>
                <a:ea typeface="Cambria" panose="02040503050406030204" pitchFamily="18" charset="0"/>
              </a:rPr>
              <a:t>) had supporting evidence. </a:t>
            </a:r>
          </a:p>
          <a:p>
            <a:pPr indent="457200">
              <a:spcAft>
                <a:spcPts val="1200"/>
              </a:spcAft>
            </a:pPr>
            <a:r>
              <a:rPr lang="en-US" sz="2400" b="1" dirty="0" smtClean="0">
                <a:latin typeface="Cambria" panose="02040503050406030204" pitchFamily="18" charset="0"/>
                <a:ea typeface="Cambria" panose="02040503050406030204" pitchFamily="18" charset="0"/>
              </a:rPr>
              <a:t>Some were saying that Paul made promises he did not keep, that he said one thing and did another, that he was guilty of fickle vacillation and could not be trusted. </a:t>
            </a:r>
          </a:p>
          <a:p>
            <a:pPr indent="457200">
              <a:spcAft>
                <a:spcPts val="1200"/>
              </a:spcAft>
            </a:pPr>
            <a:r>
              <a:rPr lang="en-US" sz="2400" b="1" dirty="0" smtClean="0">
                <a:latin typeface="Cambria" panose="02040503050406030204" pitchFamily="18" charset="0"/>
                <a:ea typeface="Cambria" panose="02040503050406030204" pitchFamily="18" charset="0"/>
              </a:rPr>
              <a:t>These allegations were persuasive because Paul had hoped to visit the Corinthians for a lengthy period of time but had not been able to come. </a:t>
            </a:r>
          </a:p>
        </p:txBody>
      </p:sp>
    </p:spTree>
    <p:extLst>
      <p:ext uri="{BB962C8B-B14F-4D97-AF65-F5344CB8AC3E}">
        <p14:creationId xmlns:p14="http://schemas.microsoft.com/office/powerpoint/2010/main" xmlns="" val="24344519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1:15-22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66800"/>
            <a:ext cx="8686799"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This accusation was based on Paul’s expressed desire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 16:5-7</a:t>
            </a:r>
            <a:r>
              <a:rPr lang="en-US" sz="2400" b="1" dirty="0" smtClean="0">
                <a:latin typeface="Cambria" panose="02040503050406030204" pitchFamily="18" charset="0"/>
                <a:ea typeface="Cambria" panose="02040503050406030204" pitchFamily="18" charset="0"/>
              </a:rPr>
              <a:t> to visit, which ended with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if the Lord permits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Nowhere did Paul promise to come according to a specific timetable, and in the sovereignty of God, things didn’t turn out as he had hoped. </a:t>
            </a:r>
          </a:p>
          <a:p>
            <a:pPr indent="457200">
              <a:spcAft>
                <a:spcPts val="1200"/>
              </a:spcAft>
            </a:pPr>
            <a:r>
              <a:rPr lang="en-US" sz="2400" b="1" dirty="0" smtClean="0">
                <a:latin typeface="Cambria" panose="02040503050406030204" pitchFamily="18" charset="0"/>
                <a:ea typeface="Cambria" panose="02040503050406030204" pitchFamily="18" charset="0"/>
              </a:rPr>
              <a:t>Paul admits,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1:15-16</a:t>
            </a:r>
            <a:r>
              <a:rPr lang="en-US" sz="2400" b="1" dirty="0" smtClean="0">
                <a:latin typeface="Cambria" panose="02040503050406030204" pitchFamily="18" charset="0"/>
                <a:ea typeface="Cambria" panose="02040503050406030204" pitchFamily="18" charset="0"/>
              </a:rPr>
              <a:t>, that he had planned on visiting the Corinthians twice during his trip to and from Macedonia. Evidently, they mistook Paul’s intentions for a firm promise. </a:t>
            </a:r>
          </a:p>
          <a:p>
            <a:pPr indent="457200">
              <a:spcAft>
                <a:spcPts val="1200"/>
              </a:spcAft>
            </a:pPr>
            <a:r>
              <a:rPr lang="en-US" sz="2400" b="1" dirty="0" smtClean="0">
                <a:latin typeface="Cambria" panose="02040503050406030204" pitchFamily="18" charset="0"/>
                <a:ea typeface="Cambria" panose="02040503050406030204" pitchFamily="18" charset="0"/>
              </a:rPr>
              <a:t>So when he did not show up as hoped, they concluded,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If we can’t trust Paul to keep a simple promise, how can we trust him to communicate to us the promises of God?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No doubt these charges were echoed by Paul’s critics, who were eager to find ways to tear down his credibility to build up their own. </a:t>
            </a:r>
          </a:p>
        </p:txBody>
      </p:sp>
    </p:spTree>
    <p:extLst>
      <p:ext uri="{BB962C8B-B14F-4D97-AF65-F5344CB8AC3E}">
        <p14:creationId xmlns:p14="http://schemas.microsoft.com/office/powerpoint/2010/main" xmlns="" val="20656814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1:15-22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01635" cy="506292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counters with </a:t>
            </a:r>
            <a:r>
              <a:rPr lang="en-US" sz="2400" b="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rapid-fire questions, which in the original Greek expected negative answers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1:17</a:t>
            </a:r>
            <a:r>
              <a:rPr lang="en-US" sz="2400" b="1" dirty="0" smtClean="0">
                <a:latin typeface="Cambria" panose="02040503050406030204" pitchFamily="18" charset="0"/>
                <a:ea typeface="Cambria" panose="02040503050406030204" pitchFamily="18" charset="0"/>
              </a:rPr>
              <a:t>). </a:t>
            </a:r>
          </a:p>
          <a:p>
            <a:pPr marL="403225" indent="-342900">
              <a:spcAft>
                <a:spcPts val="600"/>
              </a:spcAft>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He wasn’t vacillating in his intentions. </a:t>
            </a:r>
          </a:p>
          <a:p>
            <a:pPr marL="403225" indent="-342900">
              <a:spcAft>
                <a:spcPts val="600"/>
              </a:spcAft>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He didn’t make plans according to the flesh.</a:t>
            </a:r>
          </a:p>
          <a:p>
            <a:pPr marL="403225" indent="-342900">
              <a:spcAft>
                <a:spcPts val="600"/>
              </a:spcAft>
              <a:buFont typeface="Arial" panose="020B0604020202020204" pitchFamily="34" charset="0"/>
              <a:buChar char="•"/>
            </a:pPr>
            <a:r>
              <a:rPr lang="en-US" sz="2400" b="1" dirty="0" smtClean="0">
                <a:latin typeface="Cambria" panose="02040503050406030204" pitchFamily="18" charset="0"/>
                <a:ea typeface="Cambria" panose="02040503050406030204" pitchFamily="18" charset="0"/>
              </a:rPr>
              <a:t>He didn’t say yes and no at the same time. </a:t>
            </a:r>
          </a:p>
          <a:p>
            <a:pPr indent="457200">
              <a:spcAft>
                <a:spcPts val="1200"/>
              </a:spcAft>
            </a:pPr>
            <a:r>
              <a:rPr lang="en-US" sz="2400" b="1" dirty="0" smtClean="0">
                <a:latin typeface="Cambria" panose="02040503050406030204" pitchFamily="18" charset="0"/>
                <a:ea typeface="Cambria" panose="02040503050406030204" pitchFamily="18" charset="0"/>
              </a:rPr>
              <a:t>As Christians, our word ought to be our bond.  When we say we will do something, we should do it.  We should not require signed contracts, handshakes, or </a:t>
            </a:r>
            <a:r>
              <a:rPr lang="en-US" sz="2400" b="1" i="1" dirty="0" smtClean="0">
                <a:latin typeface="Cambria" panose="02040503050406030204" pitchFamily="18" charset="0"/>
                <a:ea typeface="Cambria" panose="02040503050406030204" pitchFamily="18" charset="0"/>
              </a:rPr>
              <a:t>“pinky swears.”</a:t>
            </a:r>
          </a:p>
          <a:p>
            <a:pPr indent="457200">
              <a:spcAft>
                <a:spcPts val="1200"/>
              </a:spcAft>
            </a:pPr>
            <a:r>
              <a:rPr lang="en-US" sz="2400" b="1" dirty="0" smtClean="0">
                <a:latin typeface="Cambria" panose="02040503050406030204" pitchFamily="18" charset="0"/>
                <a:ea typeface="Cambria" panose="02040503050406030204" pitchFamily="18" charset="0"/>
              </a:rPr>
              <a:t>When we say yes, it ought to mean yes.  And if we can’t follow through because of something beyond our control, we need to explain, apologize, and satisfy our obligation in some other way.          </a:t>
            </a:r>
          </a:p>
        </p:txBody>
      </p:sp>
    </p:spTree>
    <p:extLst>
      <p:ext uri="{BB962C8B-B14F-4D97-AF65-F5344CB8AC3E}">
        <p14:creationId xmlns:p14="http://schemas.microsoft.com/office/powerpoint/2010/main" xmlns="" val="4687539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54106" y="116541"/>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354106" y="1030941"/>
            <a:ext cx="8534400" cy="520142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As we embark upon this study in Second</a:t>
            </a:r>
            <a:r>
              <a:rPr lang="en-US" sz="2400" b="1" dirty="0" smtClean="0">
                <a:solidFill>
                  <a:srgbClr val="C00000"/>
                </a:solidFill>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Corinthians,  we want to remember that the theme of this letter revolves around both the theological concepts and the practical aspects of Christian living.</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primary issue at Corinth is the recognition of authentic ministry, and submission to apostolic authority. Paul corrective is to provide guidance and encouragement as the church navigates the challenges that continue to influence their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i="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61963" algn="l"/>
              </a:tabLst>
            </a:pPr>
            <a:r>
              <a:rPr lang="en-US" sz="2400" b="1" dirty="0" smtClean="0">
                <a:latin typeface="Cambria" panose="02040503050406030204" pitchFamily="18" charset="0"/>
                <a:ea typeface="Cambria" panose="02040503050406030204" pitchFamily="18" charset="0"/>
              </a:rPr>
              <a:t>	In our study, Paul addresses the Corinthians concerns about his integrity, explaining his change in travel plans, and reassuring the congregation of his genuine concern  and love for them. </a:t>
            </a:r>
            <a:endParaRPr lang="en-US" sz="235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1:15-22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01635" cy="5447645"/>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 apostle Paul was smart enough not to promise that he would visit the Corinthians.</a:t>
            </a:r>
          </a:p>
          <a:p>
            <a:pPr marL="60325">
              <a:spcAft>
                <a:spcPts val="600"/>
              </a:spcAft>
              <a:tabLst>
                <a:tab pos="457200" algn="l"/>
              </a:tabLst>
            </a:pPr>
            <a:r>
              <a:rPr lang="en-US" sz="2400" b="1" dirty="0" smtClean="0">
                <a:latin typeface="Cambria" panose="02040503050406030204" pitchFamily="18" charset="0"/>
                <a:ea typeface="Cambria" panose="02040503050406030204" pitchFamily="18" charset="0"/>
              </a:rPr>
              <a:t>	But that … He had hoped. He had yearned. He had intended. And this he planned in the presence of God while submitting to God will.  Nonetheless, he had not set forth a hard-and-fast promise. 	</a:t>
            </a: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spcAft>
                <a:spcPts val="600"/>
              </a:spcAft>
              <a:tabLst>
                <a:tab pos="457200" algn="l"/>
              </a:tabLst>
            </a:pPr>
            <a:r>
              <a:rPr lang="en-US" sz="2400" b="1" dirty="0" smtClean="0">
                <a:latin typeface="Cambria" panose="02040503050406030204" pitchFamily="18" charset="0"/>
                <a:ea typeface="Cambria" panose="02040503050406030204" pitchFamily="18" charset="0"/>
              </a:rPr>
              <a:t>	Paul’s situation here provides us with an important piece of advice: </a:t>
            </a:r>
          </a:p>
          <a:p>
            <a:pPr marL="60325">
              <a:tabLst>
                <a:tab pos="45720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0325">
              <a:spcAft>
                <a:spcPts val="6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Be careful about making promises you are not sure you will be able to keep.  </a:t>
            </a:r>
          </a:p>
          <a:p>
            <a:pPr marL="60325">
              <a:tabLst>
                <a:tab pos="457200" algn="l"/>
              </a:tabLst>
            </a:pPr>
            <a:endParaRPr lang="en-US" sz="1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0325">
              <a:spcAft>
                <a:spcPts val="600"/>
              </a:spcAft>
              <a:tabLst>
                <a:tab pos="457200" algn="l"/>
              </a:tabLs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In other words, it is better to keep things undecided or up in the air than to promise and later disappoint. </a:t>
            </a:r>
          </a:p>
        </p:txBody>
      </p:sp>
    </p:spTree>
    <p:extLst>
      <p:ext uri="{BB962C8B-B14F-4D97-AF65-F5344CB8AC3E}">
        <p14:creationId xmlns:p14="http://schemas.microsoft.com/office/powerpoint/2010/main" xmlns="" val="40812990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10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1:15-22</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71282"/>
            <a:ext cx="8601635" cy="5509200"/>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So, to clear up any confusion, Paul makes a distinction between his uncertain plans, and the authoritative, always trustworthy and unalterable word of God </a:t>
            </a:r>
            <a:r>
              <a:rPr lang="en-US" sz="2400" b="1" dirty="0">
                <a:latin typeface="Cambria" panose="02040503050406030204" pitchFamily="18" charset="0"/>
                <a:ea typeface="Cambria" panose="02040503050406030204" pitchFamily="18" charset="0"/>
              </a:rPr>
              <a:t>spoken </a:t>
            </a:r>
            <a:r>
              <a:rPr lang="en-US" sz="2400" b="1" dirty="0" smtClean="0">
                <a:latin typeface="Cambria" panose="02040503050406030204" pitchFamily="18" charset="0"/>
                <a:ea typeface="Cambria" panose="02040503050406030204" pitchFamily="18" charset="0"/>
              </a:rPr>
              <a:t>by the </a:t>
            </a:r>
            <a:r>
              <a:rPr lang="en-US" sz="2400" b="1" dirty="0">
                <a:latin typeface="Cambria" panose="02040503050406030204" pitchFamily="18" charset="0"/>
                <a:ea typeface="Cambria" panose="02040503050406030204" pitchFamily="18" charset="0"/>
              </a:rPr>
              <a:t>apostles </a:t>
            </a:r>
            <a:r>
              <a:rPr lang="en-US" sz="2400" b="1" dirty="0" smtClean="0">
                <a:latin typeface="Cambria" panose="02040503050406030204" pitchFamily="18" charset="0"/>
                <a:ea typeface="Cambria" panose="02040503050406030204" pitchFamily="18" charset="0"/>
              </a:rPr>
              <a:t>(1:18-22). </a:t>
            </a:r>
          </a:p>
          <a:p>
            <a:pPr indent="457200"/>
            <a:endParaRPr lang="en-US" sz="1000" b="1" dirty="0" smtClean="0">
              <a:latin typeface="Cambria" panose="02040503050406030204" pitchFamily="18" charset="0"/>
              <a:ea typeface="Cambria" panose="02040503050406030204" pitchFamily="18" charset="0"/>
            </a:endParaRPr>
          </a:p>
          <a:p>
            <a:pPr marL="60325">
              <a:tabLst>
                <a:tab pos="457200" algn="l"/>
              </a:tabLst>
            </a:pPr>
            <a:endParaRPr lang="en-US" sz="1000" b="1" dirty="0">
              <a:latin typeface="Cambria" panose="02040503050406030204" pitchFamily="18" charset="0"/>
              <a:ea typeface="Cambria" panose="02040503050406030204" pitchFamily="18" charset="0"/>
            </a:endParaRPr>
          </a:p>
          <a:p>
            <a:pPr marL="60325">
              <a:tabLst>
                <a:tab pos="457200" algn="l"/>
              </a:tabLst>
            </a:pPr>
            <a:r>
              <a:rPr lang="en-US" sz="2400" b="1" dirty="0" smtClean="0">
                <a:latin typeface="Cambria" panose="02040503050406030204" pitchFamily="18" charset="0"/>
                <a:ea typeface="Cambria" panose="02040503050406030204" pitchFamily="18" charset="0"/>
              </a:rPr>
              <a:t>	Although, his tentative plans – submitted to the will of God – did not always turn out as intended (1:15-16). The plans of God always reach the goal God intends.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endPar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0325">
              <a:tabLst>
                <a:tab pos="457200" algn="l"/>
              </a:tabLst>
            </a:pPr>
            <a:endParaRPr lang="en-US" sz="1000" b="1" dirty="0" smtClean="0">
              <a:latin typeface="Cambria" panose="02040503050406030204" pitchFamily="18" charset="0"/>
              <a:ea typeface="Cambria" panose="02040503050406030204" pitchFamily="18" charset="0"/>
            </a:endParaRPr>
          </a:p>
          <a:p>
            <a:pPr marL="60325">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While the promises of God were set in stone and are irrevocable, the Corinthians should have held Paul’s plans as tentative, subject entirely to the will of God. </a:t>
            </a:r>
          </a:p>
          <a:p>
            <a:pPr marL="60325">
              <a:tabLst>
                <a:tab pos="457200" algn="l"/>
              </a:tabLst>
            </a:pPr>
            <a:endParaRPr lang="en-US" sz="1000" b="1" dirty="0" smtClean="0">
              <a:latin typeface="Cambria" panose="02040503050406030204" pitchFamily="18" charset="0"/>
              <a:ea typeface="Cambria" panose="02040503050406030204" pitchFamily="18" charset="0"/>
            </a:endParaRPr>
          </a:p>
          <a:p>
            <a:pPr marL="60325">
              <a:tabLst>
                <a:tab pos="457200"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Instead they misunderstood his intentions as a promise, an error that opened the door to the unfounded charge of fickle vacillation. </a:t>
            </a:r>
          </a:p>
        </p:txBody>
      </p:sp>
    </p:spTree>
    <p:extLst>
      <p:ext uri="{BB962C8B-B14F-4D97-AF65-F5344CB8AC3E}">
        <p14:creationId xmlns:p14="http://schemas.microsoft.com/office/powerpoint/2010/main" xmlns="" val="2982905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left)">
                                      <p:cBhvr>
                                        <p:cTn id="2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8" name="TextBox 7"/>
          <p:cNvSpPr txBox="1"/>
          <p:nvPr/>
        </p:nvSpPr>
        <p:spPr>
          <a:xfrm>
            <a:off x="313765" y="1219200"/>
            <a:ext cx="8686800" cy="544764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00" b="1" i="1" baseline="30000" dirty="0">
                <a:latin typeface="Georgia" panose="02040502050405020303" pitchFamily="18" charset="0"/>
              </a:rPr>
              <a:t>23 </a:t>
            </a:r>
            <a:r>
              <a:rPr lang="en-US" sz="2400" i="1" dirty="0">
                <a:latin typeface="Georgia" panose="02040502050405020303" pitchFamily="18" charset="0"/>
              </a:rPr>
              <a:t>Moreover, I call God as witness against my soul, that to spare you I came no more to Corinth.  </a:t>
            </a:r>
            <a:r>
              <a:rPr lang="en-US" sz="2400" b="1" i="1" baseline="30000" dirty="0">
                <a:latin typeface="Georgia" panose="02040502050405020303" pitchFamily="18" charset="0"/>
              </a:rPr>
              <a:t>24 </a:t>
            </a:r>
            <a:r>
              <a:rPr lang="en-US" sz="2400" i="1" dirty="0">
                <a:latin typeface="Georgia" panose="02040502050405020303" pitchFamily="18" charset="0"/>
              </a:rPr>
              <a:t>Not that we have dominion over your faith, but are fellow workers for your joy; for by faith you stand.  </a:t>
            </a:r>
            <a:r>
              <a:rPr lang="en-US" sz="2400" b="1" i="1" dirty="0">
                <a:latin typeface="Georgia" panose="02040502050405020303" pitchFamily="18" charset="0"/>
              </a:rPr>
              <a:t>2 </a:t>
            </a:r>
            <a:r>
              <a:rPr lang="en-US" sz="2400" i="1" dirty="0">
                <a:latin typeface="Georgia" panose="02040502050405020303" pitchFamily="18" charset="0"/>
              </a:rPr>
              <a:t>But I determined this within myself that I would not come again to you in sorrow.  </a:t>
            </a:r>
            <a:r>
              <a:rPr lang="en-US" sz="2400" b="1" i="1" baseline="30000" dirty="0">
                <a:latin typeface="Georgia" panose="02040502050405020303" pitchFamily="18" charset="0"/>
              </a:rPr>
              <a:t>2 </a:t>
            </a:r>
            <a:r>
              <a:rPr lang="en-US" sz="2400" i="1" dirty="0">
                <a:latin typeface="Georgia" panose="02040502050405020303" pitchFamily="18" charset="0"/>
              </a:rPr>
              <a:t>For if I make you sorrowful, then who is he who makes me glad but the one who is made sorrowful by me?  </a:t>
            </a:r>
            <a:r>
              <a:rPr lang="en-US" sz="2400" b="1" i="1" baseline="30000" dirty="0">
                <a:latin typeface="Georgia" panose="02040502050405020303" pitchFamily="18" charset="0"/>
              </a:rPr>
              <a:t>3 </a:t>
            </a:r>
            <a:r>
              <a:rPr lang="en-US" sz="2400" i="1" dirty="0">
                <a:latin typeface="Georgia" panose="02040502050405020303" pitchFamily="18" charset="0"/>
              </a:rPr>
              <a:t>And I wrote this very thing to you, lest, when I came, I should have sorrow over those from whom I ought to have joy, having confidence in you all that my joy is the joy of you all. </a:t>
            </a:r>
            <a:r>
              <a:rPr lang="en-US" sz="2400" b="1" i="1" baseline="30000" dirty="0">
                <a:latin typeface="Georgia" panose="02040502050405020303" pitchFamily="18" charset="0"/>
              </a:rPr>
              <a:t>4 </a:t>
            </a:r>
            <a:r>
              <a:rPr lang="en-US" sz="2400" i="1" dirty="0">
                <a:latin typeface="Georgia" panose="02040502050405020303" pitchFamily="18" charset="0"/>
              </a:rPr>
              <a:t>For out of much affliction and anguish of heart I wrote to you, with many tears, not that you should be grieved, but that you might know the love which I have so abundantly for you.</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1:23-2:4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631272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1:23-2:4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97535"/>
            <a:ext cx="8686800" cy="483209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Now, Paul moves from clarifying that his plans and intentions were not the same as God’s promises, to a brief explanation of why he did not travel to Corinth as he had originally hoped. </a:t>
            </a:r>
          </a:p>
          <a:p>
            <a:pPr indent="457200">
              <a:spcAft>
                <a:spcPts val="1200"/>
              </a:spcAft>
            </a:pPr>
            <a:r>
              <a:rPr lang="en-US" sz="2400" b="1" dirty="0" smtClean="0">
                <a:latin typeface="Cambria" panose="02040503050406030204" pitchFamily="18" charset="0"/>
                <a:ea typeface="Cambria" panose="02040503050406030204" pitchFamily="18" charset="0"/>
              </a:rPr>
              <a:t>The fault, he says, was not his but theirs. He delayed his journey in order to spare them a painful visit that would have cast a dark shadow on what should have been a joyous reunion (1:23; 2:1-2).</a:t>
            </a:r>
          </a:p>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Because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Corinthians </a:t>
            </a:r>
            <a:r>
              <a:rPr lang="en-US" sz="2400" b="1" dirty="0">
                <a:latin typeface="Cambria" panose="02040503050406030204" pitchFamily="18" charset="0"/>
                <a:ea typeface="Cambria" panose="02040503050406030204" pitchFamily="18" charset="0"/>
              </a:rPr>
              <a:t>response to the first </a:t>
            </a:r>
            <a:r>
              <a:rPr lang="en-US" sz="2400" b="1" dirty="0" smtClean="0">
                <a:latin typeface="Cambria" panose="02040503050406030204" pitchFamily="18" charset="0"/>
                <a:ea typeface="Cambria" panose="02040503050406030204" pitchFamily="18" charset="0"/>
              </a:rPr>
              <a:t>letter, </a:t>
            </a:r>
            <a:r>
              <a:rPr lang="en-US" sz="2400" b="1" dirty="0">
                <a:latin typeface="Cambria" panose="02040503050406030204" pitchFamily="18" charset="0"/>
                <a:ea typeface="Cambria" panose="02040503050406030204" pitchFamily="18" charset="0"/>
              </a:rPr>
              <a:t>that dealt with the schisms, insubordination, and their tolerance for immorality, had only been partly </a:t>
            </a:r>
            <a:r>
              <a:rPr lang="en-US" sz="2400" b="1" dirty="0" smtClean="0">
                <a:latin typeface="Cambria" panose="02040503050406030204" pitchFamily="18" charset="0"/>
                <a:ea typeface="Cambria" panose="02040503050406030204" pitchFamily="18" charset="0"/>
              </a:rPr>
              <a:t>received. </a:t>
            </a:r>
            <a:r>
              <a:rPr lang="en-US" sz="2400" b="1" dirty="0">
                <a:latin typeface="Cambria" panose="02040503050406030204" pitchFamily="18" charset="0"/>
                <a:ea typeface="Cambria" panose="02040503050406030204" pitchFamily="18" charset="0"/>
              </a:rPr>
              <a:t>Pockets of resistance still remained. </a:t>
            </a:r>
          </a:p>
        </p:txBody>
      </p:sp>
    </p:spTree>
    <p:extLst>
      <p:ext uri="{BB962C8B-B14F-4D97-AF65-F5344CB8AC3E}">
        <p14:creationId xmlns:p14="http://schemas.microsoft.com/office/powerpoint/2010/main" xmlns="" val="7347635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21771"/>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1:23-2:4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990600"/>
            <a:ext cx="8798859"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After receiving news that the church still had not fully repented of their disorder and disobedience, Paul wrote another letter following up on the incestuous relationship   he had denounced in the first letter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 5:1-8</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Paul wanted to wait for their reaction to that letter rather than arrive on its heels as if he were reinforcing his mandates with a personal visit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crack heads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like a harsh and vengeful taskmaster.</a:t>
            </a:r>
            <a:endParaRPr lang="en-US" sz="2400" b="1" i="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His desire was to wait until the matter was resolved and the church was restored to love, joy, and peace.  His words are those of a loving shepherd, not an angry, self-serving tyrant. </a:t>
            </a:r>
          </a:p>
          <a:p>
            <a:pPr indent="457200">
              <a:spcAft>
                <a:spcPts val="1200"/>
              </a:spcAft>
            </a:pPr>
            <a:r>
              <a:rPr lang="en-US" sz="2400" b="1" dirty="0">
                <a:latin typeface="Cambria" panose="02040503050406030204" pitchFamily="18" charset="0"/>
                <a:ea typeface="Cambria" panose="02040503050406030204" pitchFamily="18" charset="0"/>
              </a:rPr>
              <a:t>W</a:t>
            </a:r>
            <a:r>
              <a:rPr lang="en-US" sz="2400" b="1" dirty="0" smtClean="0">
                <a:latin typeface="Cambria" panose="02040503050406030204" pitchFamily="18" charset="0"/>
                <a:ea typeface="Cambria" panose="02040503050406030204" pitchFamily="18" charset="0"/>
              </a:rPr>
              <a:t>e can </a:t>
            </a:r>
            <a:r>
              <a:rPr lang="en-US" sz="2400" b="1" dirty="0">
                <a:latin typeface="Cambria" panose="02040503050406030204" pitchFamily="18" charset="0"/>
                <a:ea typeface="Cambria" panose="02040503050406030204" pitchFamily="18" charset="0"/>
              </a:rPr>
              <a:t>infer, </a:t>
            </a:r>
            <a:r>
              <a:rPr lang="en-US" sz="2400" b="1" dirty="0" smtClean="0">
                <a:latin typeface="Cambria" panose="02040503050406030204" pitchFamily="18" charset="0"/>
                <a:ea typeface="Cambria" panose="02040503050406030204" pitchFamily="18" charset="0"/>
              </a:rPr>
              <a:t>from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1:24</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that some in Corinth were also charging Paul with wanting to throw his spiritual weight around as a dictator lording it over their faith. </a:t>
            </a:r>
          </a:p>
        </p:txBody>
      </p:sp>
    </p:spTree>
    <p:extLst>
      <p:ext uri="{BB962C8B-B14F-4D97-AF65-F5344CB8AC3E}">
        <p14:creationId xmlns:p14="http://schemas.microsoft.com/office/powerpoint/2010/main" xmlns="" val="2381959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21771"/>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1:23-2:4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0440" y="1066799"/>
            <a:ext cx="8553450" cy="5324683"/>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 had to remind the Corinthians that even as an apostle, his role was one of fellow worker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1:24</a:t>
            </a:r>
            <a:r>
              <a:rPr lang="en-US" sz="2400" b="1" dirty="0" smtClean="0">
                <a:latin typeface="Cambria" panose="02040503050406030204" pitchFamily="18" charset="0"/>
                <a:ea typeface="Cambria" panose="02040503050406030204" pitchFamily="18" charset="0"/>
              </a:rPr>
              <a:t>), and as  servant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4:5</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While true servanthood is a rare quality today,  our problem is a simple, yet sad one.  There are so few examples   of it.  Leaders in the church often lord their position over the flock. </a:t>
            </a:r>
          </a:p>
          <a:p>
            <a:pPr indent="457200">
              <a:spcAft>
                <a:spcPts val="1200"/>
              </a:spcAft>
            </a:pPr>
            <a:r>
              <a:rPr lang="en-US" sz="2400" b="1" dirty="0" smtClean="0">
                <a:latin typeface="Cambria" panose="02040503050406030204" pitchFamily="18" charset="0"/>
                <a:ea typeface="Cambria" panose="02040503050406030204" pitchFamily="18" charset="0"/>
              </a:rPr>
              <a:t>But Paul followed the pattern of Christ’s self-sacrificial  leadership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Mark 10:45</a:t>
            </a:r>
            <a:r>
              <a:rPr lang="en-US" sz="2400" b="1" dirty="0" smtClean="0">
                <a:latin typeface="Cambria" panose="02040503050406030204" pitchFamily="18" charset="0"/>
                <a:ea typeface="Cambria" panose="02040503050406030204" pitchFamily="18" charset="0"/>
              </a:rPr>
              <a:t>), and approached his apostolic role    as a shepherd to be loved and respected, not as a tyrant to   be feared and worshiped. </a:t>
            </a:r>
            <a:endParaRPr lang="en-US" sz="2400" b="1" i="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The accusations against Paul were either flat-out false, exaggerations, or simple misunderstandings. </a:t>
            </a:r>
          </a:p>
        </p:txBody>
      </p:sp>
    </p:spTree>
    <p:extLst>
      <p:ext uri="{BB962C8B-B14F-4D97-AF65-F5344CB8AC3E}">
        <p14:creationId xmlns:p14="http://schemas.microsoft.com/office/powerpoint/2010/main" xmlns="" val="22633331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13765" y="14605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1:23-2:4</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01635" cy="4924425"/>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Yet, in the hands of his adversaries, the rumor mill used these accusations to try to grind his reputation to a pulp.</a:t>
            </a:r>
          </a:p>
          <a:p>
            <a:pPr indent="457200">
              <a:spcAft>
                <a:spcPts val="1200"/>
              </a:spcAft>
            </a:pPr>
            <a:r>
              <a:rPr lang="en-US" sz="2400" b="1" dirty="0" smtClean="0">
                <a:latin typeface="Cambria" panose="02040503050406030204" pitchFamily="18" charset="0"/>
                <a:ea typeface="Cambria" panose="02040503050406030204" pitchFamily="18" charset="0"/>
              </a:rPr>
              <a:t>They accused him of carnal conduct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1:12-14</a:t>
            </a:r>
            <a:r>
              <a:rPr lang="en-US" sz="2400" b="1" dirty="0" smtClean="0">
                <a:latin typeface="Cambria" panose="02040503050406030204" pitchFamily="18" charset="0"/>
                <a:ea typeface="Cambria" panose="02040503050406030204" pitchFamily="18" charset="0"/>
              </a:rPr>
              <a:t>); he responded with facts.  </a:t>
            </a:r>
          </a:p>
          <a:p>
            <a:pPr indent="457200">
              <a:spcAft>
                <a:spcPts val="1200"/>
              </a:spcAft>
            </a:pPr>
            <a:r>
              <a:rPr lang="en-US" sz="2400" b="1" dirty="0" smtClean="0">
                <a:latin typeface="Cambria" panose="02040503050406030204" pitchFamily="18" charset="0"/>
                <a:ea typeface="Cambria" panose="02040503050406030204" pitchFamily="18" charset="0"/>
              </a:rPr>
              <a:t>They accused him of fickle vacillation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1:15-22</a:t>
            </a:r>
            <a:r>
              <a:rPr lang="en-US" sz="2400" b="1" dirty="0" smtClean="0">
                <a:latin typeface="Cambria" panose="02040503050406030204" pitchFamily="18" charset="0"/>
                <a:ea typeface="Cambria" panose="02040503050406030204" pitchFamily="18" charset="0"/>
              </a:rPr>
              <a:t>); he responded with clarification. </a:t>
            </a:r>
          </a:p>
          <a:p>
            <a:pPr indent="457200">
              <a:spcAft>
                <a:spcPts val="1200"/>
              </a:spcAft>
            </a:pPr>
            <a:r>
              <a:rPr lang="en-US" sz="2400" b="1" dirty="0" smtClean="0">
                <a:latin typeface="Cambria" panose="02040503050406030204" pitchFamily="18" charset="0"/>
                <a:ea typeface="Cambria" panose="02040503050406030204" pitchFamily="18" charset="0"/>
              </a:rPr>
              <a:t>They accused him of domineering dictatorship; he responded with cool constraint.</a:t>
            </a:r>
          </a:p>
          <a:p>
            <a:pPr indent="457200">
              <a:spcAft>
                <a:spcPts val="1200"/>
              </a:spcAft>
            </a:pPr>
            <a:r>
              <a:rPr lang="en-US" sz="2400" b="1" dirty="0" smtClean="0">
                <a:latin typeface="Cambria" panose="02040503050406030204" pitchFamily="18" charset="0"/>
                <a:ea typeface="Cambria" panose="02040503050406030204" pitchFamily="18" charset="0"/>
              </a:rPr>
              <a:t>Paul’s critics targeted his conduct, words, and motives; he responded with facts, clarification, and constraint. </a:t>
            </a:r>
          </a:p>
          <a:p>
            <a:pPr indent="457200">
              <a:spcAft>
                <a:spcPts val="1200"/>
              </a:spcAft>
            </a:pPr>
            <a:r>
              <a:rPr lang="en-US" sz="2400" b="1" dirty="0" smtClean="0">
                <a:latin typeface="Cambria" panose="02040503050406030204" pitchFamily="18" charset="0"/>
                <a:ea typeface="Cambria" panose="02040503050406030204" pitchFamily="18" charset="0"/>
              </a:rPr>
              <a:t>What admirable wisdom and restraint!</a:t>
            </a:r>
          </a:p>
        </p:txBody>
      </p:sp>
    </p:spTree>
    <p:extLst>
      <p:ext uri="{BB962C8B-B14F-4D97-AF65-F5344CB8AC3E}">
        <p14:creationId xmlns:p14="http://schemas.microsoft.com/office/powerpoint/2010/main" xmlns="" val="4589837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latin typeface="Constantia" pitchFamily="18" charset="0"/>
              </a:rPr>
              <a:t>Time To Take A Stand</a:t>
            </a:r>
            <a:endParaRPr lang="en-US" sz="32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time to take a stand</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142999"/>
            <a:ext cx="8458200" cy="5509200"/>
          </a:xfrm>
          <a:prstGeom prst="rect">
            <a:avLst/>
          </a:prstGeom>
          <a:noFill/>
          <a:effectLst/>
        </p:spPr>
        <p:txBody>
          <a:bodyPr wrap="square" rtlCol="0">
            <a:spAutoFit/>
          </a:bodyPr>
          <a:lstStyle/>
          <a:p>
            <a:pPr indent="457200">
              <a:tabLst>
                <a:tab pos="457200" algn="l"/>
              </a:tabLst>
            </a:pPr>
            <a:r>
              <a:rPr lang="en-US" sz="2400" b="1" dirty="0">
                <a:latin typeface="Cambria" panose="02040503050406030204" pitchFamily="18" charset="0"/>
                <a:ea typeface="Cambria" panose="02040503050406030204" pitchFamily="18" charset="0"/>
              </a:rPr>
              <a:t>In closing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a:latin typeface="Cambria" panose="02040503050406030204" pitchFamily="18" charset="0"/>
                <a:ea typeface="Cambria" panose="02040503050406030204" pitchFamily="18" charset="0"/>
              </a:rPr>
              <a:t>says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Most of us respond to false accusations in one of two ways.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We either bite our tongues, hoping the matter will blow over, or we explode in rage with our own exaggerated accusations.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57150" algn="l"/>
                <a:tab pos="171450" algn="l"/>
                <a:tab pos="457200" algn="l"/>
              </a:tabLst>
            </a:pPr>
            <a:r>
              <a:rPr lang="en-US" sz="2400" b="1" dirty="0" smtClean="0">
                <a:latin typeface="Cambria" panose="02040503050406030204" pitchFamily="18" charset="0"/>
                <a:ea typeface="Cambria" panose="02040503050406030204" pitchFamily="18" charset="0"/>
              </a:rPr>
              <a:t>While both responses are understandable, neither is profitable.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a:t>
            </a:r>
          </a:p>
          <a:p>
            <a:pPr indent="457200">
              <a:tabLst>
                <a:tab pos="57150" algn="l"/>
                <a:tab pos="171450" algn="l"/>
                <a:tab pos="457200" algn="l"/>
              </a:tabLst>
            </a:pPr>
            <a:endParaRPr lang="en-US" sz="1000" b="1" dirty="0" smtClean="0">
              <a:latin typeface="Cambria" panose="02040503050406030204" pitchFamily="18" charset="0"/>
              <a:ea typeface="Cambria" panose="02040503050406030204" pitchFamily="18" charset="0"/>
            </a:endParaRPr>
          </a:p>
          <a:p>
            <a:pPr>
              <a:tabLst>
                <a:tab pos="57150" algn="l"/>
                <a:tab pos="171450" algn="l"/>
                <a:tab pos="457200" algn="l"/>
              </a:tabLst>
            </a:pPr>
            <a:r>
              <a:rPr lang="en-US" sz="2400" b="1" dirty="0" smtClean="0">
                <a:latin typeface="Cambria" panose="02040503050406030204" pitchFamily="18" charset="0"/>
                <a:ea typeface="Cambria" panose="02040503050406030204" pitchFamily="18" charset="0"/>
              </a:rPr>
              <a:t>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response </a:t>
            </a:r>
            <a:r>
              <a:rPr lang="en-US" sz="2400" b="1" dirty="0" smtClean="0">
                <a:latin typeface="Cambria" panose="02040503050406030204" pitchFamily="18" charset="0"/>
                <a:ea typeface="Cambria" panose="02040503050406030204" pitchFamily="18" charset="0"/>
              </a:rPr>
              <a:t>leaves the lie unanswered, and the smoldering coals of damaging scandal does not quickly burn themselves out. </a:t>
            </a:r>
          </a:p>
          <a:p>
            <a:pPr>
              <a:tabLst>
                <a:tab pos="57150" algn="l"/>
                <a:tab pos="171450" algn="l"/>
                <a:tab pos="457200" algn="l"/>
              </a:tabLst>
            </a:pPr>
            <a:endParaRPr lang="en-US" sz="1000" b="1" dirty="0">
              <a:latin typeface="Cambria" panose="02040503050406030204" pitchFamily="18" charset="0"/>
              <a:ea typeface="Cambria" panose="02040503050406030204" pitchFamily="18" charset="0"/>
            </a:endParaRPr>
          </a:p>
          <a:p>
            <a:pPr>
              <a:tabLst>
                <a:tab pos="57150" algn="l"/>
                <a:tab pos="171450" algn="l"/>
                <a:tab pos="457200" algn="l"/>
              </a:tabLst>
            </a:pPr>
            <a:r>
              <a:rPr lang="en-US" sz="2400" b="1" dirty="0" smtClean="0">
                <a:latin typeface="Cambria" panose="02040503050406030204" pitchFamily="18" charset="0"/>
                <a:ea typeface="Cambria" panose="02040503050406030204" pitchFamily="18" charset="0"/>
              </a:rPr>
              <a:t>			At any moment they can flare up and explode into open controversy.  Those fiery lies must be doused with a flood of truth.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time to take a stand</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066799"/>
            <a:ext cx="8663595" cy="5509200"/>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response </a:t>
            </a:r>
            <a:r>
              <a:rPr lang="en-US" sz="2400" b="1" dirty="0" smtClean="0">
                <a:latin typeface="Cambria" panose="02040503050406030204" pitchFamily="18" charset="0"/>
                <a:ea typeface="Cambria" panose="02040503050406030204" pitchFamily="18" charset="0"/>
              </a:rPr>
              <a:t>only compounds the problem, fanning the flames of slander and spreading the fires of falsehood far and wide. </a:t>
            </a:r>
            <a:endParaRPr lang="en-US" sz="240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 apostle shows us a better way to respond to the hurtful false accusation of the opposition:  firmly, calmly,   and armed with truth.  These </a:t>
            </a:r>
            <a:r>
              <a:rPr lang="en-US" sz="2400" b="1" i="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principles</a:t>
            </a:r>
            <a:r>
              <a:rPr lang="en-US" sz="2400" b="1" dirty="0" smtClean="0">
                <a:latin typeface="Cambria" panose="02040503050406030204" pitchFamily="18" charset="0"/>
                <a:ea typeface="Cambria" panose="02040503050406030204" pitchFamily="18" charset="0"/>
              </a:rPr>
              <a:t> will help us handle false accusations:  </a:t>
            </a:r>
          </a:p>
          <a:p>
            <a:pPr indent="457200">
              <a:spcAft>
                <a:spcPts val="12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Sometimes defending one’s integrity calls for strong action</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Go directly the accuser</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 18:15</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Don’t go to other people ahead of time or afterward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get advise</a:t>
            </a:r>
            <a:r>
              <a:rPr lang="en-US" sz="2400" b="1" i="1" dirty="0" smtClean="0">
                <a:latin typeface="Cambria" panose="02040503050406030204" pitchFamily="18" charset="0"/>
                <a:ea typeface="Cambria" panose="02040503050406030204" pitchFamily="18" charset="0"/>
              </a:rPr>
              <a:t>” 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gather prayer support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Those are often code words for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gossip</a:t>
            </a:r>
            <a:r>
              <a:rPr lang="en-US" sz="2400" b="1" i="1" dirty="0" smtClean="0">
                <a:latin typeface="Cambria" panose="02040503050406030204" pitchFamily="18" charset="0"/>
                <a:ea typeface="Cambria" panose="02040503050406030204" pitchFamily="18" charset="0"/>
              </a:rPr>
              <a:t>” 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slander</a:t>
            </a:r>
            <a:r>
              <a:rPr lang="en-US" sz="2400" b="1" i="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108098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grpSp>
        <p:nvGrpSpPr>
          <p:cNvPr id="6" name="Group 5"/>
          <p:cNvGrpSpPr/>
          <p:nvPr/>
        </p:nvGrpSpPr>
        <p:grpSpPr>
          <a:xfrm>
            <a:off x="304800" y="168295"/>
            <a:ext cx="8610600" cy="6232505"/>
            <a:chOff x="304800" y="168295"/>
            <a:chExt cx="8610600" cy="6232505"/>
          </a:xfrm>
        </p:grpSpPr>
        <p:sp>
          <p:nvSpPr>
            <p:cNvPr id="9" name="TextBox 8"/>
            <p:cNvSpPr txBox="1"/>
            <p:nvPr/>
          </p:nvSpPr>
          <p:spPr>
            <a:xfrm>
              <a:off x="322728" y="168295"/>
              <a:ext cx="8592672" cy="830997"/>
            </a:xfrm>
            <a:prstGeom prst="rect">
              <a:avLst/>
            </a:prstGeom>
            <a:solidFill>
              <a:srgbClr val="349BA6"/>
            </a:solidFill>
          </p:spPr>
          <p:txBody>
            <a:bodyPr wrap="square" rtlCol="0">
              <a:spAutoFit/>
            </a:bodyPr>
            <a:lstStyle/>
            <a:p>
              <a:pPr algn="ctr"/>
              <a:r>
                <a:rPr lang="en-US" sz="2400" b="1" dirty="0" smtClean="0">
                  <a:latin typeface="Cambria" panose="02040503050406030204" pitchFamily="18" charset="0"/>
                  <a:ea typeface="Cambria" panose="02040503050406030204" pitchFamily="18" charset="0"/>
                </a:rPr>
                <a:t>Purpose and Presentation</a:t>
              </a:r>
            </a:p>
            <a:p>
              <a:pPr algn="ctr"/>
              <a:r>
                <a:rPr lang="en-US" sz="2400" b="1" dirty="0" smtClean="0">
                  <a:latin typeface="Cambria" panose="02040503050406030204" pitchFamily="18" charset="0"/>
                  <a:ea typeface="Cambria" panose="02040503050406030204" pitchFamily="18" charset="0"/>
                </a:rPr>
                <a:t>Second Corinthians</a:t>
              </a:r>
              <a:endParaRPr lang="en-US" sz="2400" b="1"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304800" y="1676400"/>
              <a:ext cx="8610600" cy="4724400"/>
            </a:xfrm>
            <a:prstGeom prst="rect">
              <a:avLst/>
            </a:prstGeom>
          </p:spPr>
        </p:pic>
        <p:sp>
          <p:nvSpPr>
            <p:cNvPr id="5" name="TextBox 4"/>
            <p:cNvSpPr txBox="1"/>
            <p:nvPr/>
          </p:nvSpPr>
          <p:spPr>
            <a:xfrm>
              <a:off x="304800" y="1153180"/>
              <a:ext cx="8610600" cy="523220"/>
            </a:xfrm>
            <a:prstGeom prst="rect">
              <a:avLst/>
            </a:prstGeom>
            <a:solidFill>
              <a:srgbClr val="1D6687"/>
            </a:solidFill>
          </p:spPr>
          <p:txBody>
            <a:bodyPr wrap="square" rtlCol="0">
              <a:spAutoFit/>
            </a:bodyPr>
            <a:lstStyle/>
            <a:p>
              <a:pPr algn="ctr"/>
              <a:r>
                <a:rPr lang="en-US" sz="2800" dirty="0" smtClean="0">
                  <a:solidFill>
                    <a:srgbClr val="FCF2D4"/>
                  </a:solidFill>
                  <a:latin typeface="Cambria" panose="02040503050406030204" pitchFamily="18" charset="0"/>
                  <a:ea typeface="Cambria" panose="02040503050406030204" pitchFamily="18" charset="0"/>
                </a:rPr>
                <a:t>Authentic Ministry</a:t>
              </a:r>
              <a:endParaRPr lang="en-US" sz="2800" dirty="0">
                <a:solidFill>
                  <a:srgbClr val="FCF2D4"/>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xmlns="" val="2117292866"/>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time to take a stand</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066801"/>
            <a:ext cx="8663595" cy="5663089"/>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Go directly to the accuser, as Paul went directly to the Corinthians; first by letter, then eventually in person. </a:t>
            </a:r>
            <a:endParaRPr lang="en-US" sz="240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Stay completely with the facts.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Stay away from emotions, from sarcasm, and from the temptation to exact revenge.  Stick with the </a:t>
            </a:r>
            <a:r>
              <a:rPr lang="en-US" sz="2400" b="1" i="1" dirty="0" smtClean="0">
                <a:latin typeface="Cambria" panose="02040503050406030204" pitchFamily="18" charset="0"/>
                <a:ea typeface="Cambria" panose="02040503050406030204" pitchFamily="18" charset="0"/>
              </a:rPr>
              <a:t>“who, what, where, when and why.”</a:t>
            </a:r>
          </a:p>
          <a:p>
            <a:pPr indent="457200">
              <a:spcAft>
                <a:spcPts val="1200"/>
              </a:spcAft>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Speak openly, firmly, and lovingly.</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There are times when you must defend your integrity with an accuser, but this should never be and occasion to forsake your integrity as a Christian witness. </a:t>
            </a:r>
          </a:p>
          <a:p>
            <a:pPr indent="457200">
              <a:spcAft>
                <a:spcPts val="12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There are times when the best response is silence</a:t>
            </a:r>
            <a:r>
              <a:rPr lang="en-US" sz="2400" b="1" dirty="0" smtClean="0">
                <a:latin typeface="Cambria" panose="02040503050406030204" pitchFamily="18" charset="0"/>
                <a:ea typeface="Cambria" panose="02040503050406030204" pitchFamily="18" charset="0"/>
              </a:rPr>
              <a:t>.  In a few cases, absolute, sustained silence may be the best defense.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24354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time to take a stand</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066799"/>
            <a:ext cx="8663595" cy="5570756"/>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For example, if you do not know who your accuser is, it   is probably best to wait in silence.  Or if the accuser is unavailable or inaccessible, back off and be still.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At times the more you defend yourself the more you appear guilty.  Sometimes you should hold your peace.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 how do we know when to speak up or when to be silent?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The answer is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wisdom</a:t>
            </a:r>
            <a:r>
              <a:rPr lang="en-US" sz="2400" b="1" dirty="0" smtClean="0">
                <a:latin typeface="Cambria" panose="02040503050406030204" pitchFamily="18" charset="0"/>
                <a:ea typeface="Cambria" panose="02040503050406030204" pitchFamily="18" charset="0"/>
              </a:rPr>
              <a:t>. </a:t>
            </a:r>
          </a:p>
          <a:p>
            <a:pPr indent="457200"/>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24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wisest way to respond to a fool is determined on a case-by-case basis.  Sometimes it’s wise to answer; sometimes it wise to be silent. 	</a:t>
            </a:r>
            <a:endParaRPr lang="en-US" sz="1200" b="1"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rcRect l="910" t="9524" r="2576" b="9524"/>
          <a:stretch>
            <a:fillRect/>
          </a:stretch>
        </p:blipFill>
        <p:spPr>
          <a:xfrm>
            <a:off x="304800" y="4038600"/>
            <a:ext cx="8552329" cy="1371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1046696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wipe(left)">
                                      <p:cBhvr>
                                        <p:cTn id="27"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91352" y="11234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time to take a stand</a:t>
            </a:r>
            <a:endParaRPr lang="en-US" sz="24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91352" y="1026743"/>
            <a:ext cx="8663595" cy="5724644"/>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We need to call on God for the wisdom to navigate these situations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Jas. 1:5</a:t>
            </a:r>
            <a:r>
              <a:rPr lang="en-US" sz="2400" b="1" dirty="0" smtClean="0">
                <a:latin typeface="Cambria" panose="02040503050406030204" pitchFamily="18" charset="0"/>
                <a:ea typeface="Cambria" panose="02040503050406030204" pitchFamily="18" charset="0"/>
              </a:rPr>
              <a:t>).  Ask God for vindication, and then let Him fight your battle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Ps. 26</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Whether with assertiveness or silence, never take revenge</a:t>
            </a:r>
            <a:r>
              <a:rPr lang="en-US" sz="2400" b="1" dirty="0" smtClean="0">
                <a:latin typeface="Cambria" panose="02040503050406030204" pitchFamily="18" charset="0"/>
                <a:ea typeface="Cambria" panose="02040503050406030204" pitchFamily="18" charset="0"/>
              </a:rPr>
              <a:t>.  Whichever approach you use, leave the payback out of it.  Listen to Paul’s advise to the Roman church: </a:t>
            </a:r>
            <a:r>
              <a:rPr lang="en-US" sz="2400" b="1" i="1" dirty="0" smtClean="0">
                <a:latin typeface="Cambria" panose="02040503050406030204" pitchFamily="18" charset="0"/>
                <a:ea typeface="Cambria" panose="02040503050406030204" pitchFamily="18" charset="0"/>
              </a:rPr>
              <a:t>“Do not avenge yourselves, but rather give place to wrath; for it is written “Vengeance is Mine, I will repay,” says the Lord”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12:19</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If justice is to be meted out, God is perfectly capable, and willing, to do that.  So, when we don’t see God handling our problems, it is likely that we fail to give Him the opportunity to do so.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Step out of the way and let God fight for you!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904287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371600" y="228600"/>
            <a:ext cx="63246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609600" y="5562600"/>
            <a:ext cx="7848600" cy="584775"/>
          </a:xfrm>
          <a:prstGeom prst="rect">
            <a:avLst/>
          </a:prstGeom>
          <a:noFill/>
          <a:effectLst>
            <a:outerShdw blurRad="12700" dist="254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“In Defense Of Integrity”</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CF2D4"/>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07 February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2:5 – 11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“Confusing Pardon with Probation”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7" name="TextBox 16"/>
          <p:cNvSpPr txBox="1"/>
          <p:nvPr/>
        </p:nvSpPr>
        <p:spPr>
          <a:xfrm rot="21445311">
            <a:off x="682210" y="2978697"/>
            <a:ext cx="5646803" cy="461665"/>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Defense of Integrity  1:12-2:4</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TextBox 6"/>
          <p:cNvSpPr txBox="1"/>
          <p:nvPr/>
        </p:nvSpPr>
        <p:spPr>
          <a:xfrm>
            <a:off x="354106" y="1017494"/>
            <a:ext cx="8534400" cy="5247590"/>
          </a:xfrm>
          <a:prstGeom prst="rect">
            <a:avLst/>
          </a:prstGeom>
          <a:noFill/>
          <a:effectLst/>
        </p:spPr>
        <p:txBody>
          <a:bodyPr wrap="square" rtlCol="0">
            <a:spAutoFit/>
          </a:bodyPr>
          <a:lstStyle/>
          <a:p>
            <a:pPr>
              <a:tabLst>
                <a:tab pos="457200" algn="l"/>
              </a:tabLst>
            </a:pP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integrity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Christian?</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tabLst>
                <a:tab pos="457200"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Honesty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Truthfulness:</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Being honest in our dealings, truthful </a:t>
            </a:r>
            <a:r>
              <a:rPr lang="en-US" sz="2350" b="1" dirty="0">
                <a:latin typeface="Cambria" panose="02040503050406030204" pitchFamily="18" charset="0"/>
                <a:ea typeface="Cambria" panose="02040503050406030204" pitchFamily="18" charset="0"/>
              </a:rPr>
              <a:t>in </a:t>
            </a:r>
            <a:r>
              <a:rPr lang="en-US" sz="2350" b="1" dirty="0" smtClean="0">
                <a:latin typeface="Cambria" panose="02040503050406030204" pitchFamily="18" charset="0"/>
                <a:ea typeface="Cambria" panose="02040503050406030204" pitchFamily="18" charset="0"/>
              </a:rPr>
              <a:t>our speech</a:t>
            </a:r>
            <a:r>
              <a:rPr lang="en-US" sz="235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avoiding deception and falsehoods,</a:t>
            </a:r>
            <a:r>
              <a:rPr lang="en-US" sz="2400" dirty="0" smtClean="0"/>
              <a:t> </a:t>
            </a:r>
            <a:r>
              <a:rPr lang="en-US" sz="2350" b="1" dirty="0" smtClean="0">
                <a:latin typeface="Cambria" panose="02040503050406030204" pitchFamily="18" charset="0"/>
                <a:ea typeface="Cambria" panose="02040503050406030204" pitchFamily="18" charset="0"/>
              </a:rPr>
              <a:t>and </a:t>
            </a:r>
            <a:r>
              <a:rPr lang="en-US" sz="2350" b="1" dirty="0">
                <a:latin typeface="Cambria" panose="02040503050406030204" pitchFamily="18" charset="0"/>
                <a:ea typeface="Cambria" panose="02040503050406030204" pitchFamily="18" charset="0"/>
              </a:rPr>
              <a:t>living transparently</a:t>
            </a:r>
            <a:r>
              <a:rPr lang="en-US" sz="2350" b="1" dirty="0" smtClean="0">
                <a:latin typeface="Cambria" panose="02040503050406030204" pitchFamily="18" charset="0"/>
                <a:ea typeface="Cambria" panose="02040503050406030204" pitchFamily="18" charset="0"/>
              </a:rPr>
              <a:t>. </a:t>
            </a:r>
          </a:p>
          <a:p>
            <a:pPr marL="171450" indent="-171450">
              <a:buFont typeface="Arial" panose="020B0604020202020204" pitchFamily="34" charset="0"/>
              <a:buChar char="•"/>
              <a:tabLst>
                <a:tab pos="457200" algn="l"/>
              </a:tabLst>
            </a:pPr>
            <a:endParaRPr lang="en-US" sz="1000" b="1" dirty="0">
              <a:latin typeface="Cambria" panose="02040503050406030204" pitchFamily="18" charset="0"/>
              <a:ea typeface="Cambria" panose="02040503050406030204" pitchFamily="18" charset="0"/>
            </a:endParaRPr>
          </a:p>
          <a:p>
            <a:r>
              <a:rPr lang="en-US" sz="1000" b="1" dirty="0">
                <a:latin typeface="Cambria" panose="02040503050406030204" pitchFamily="18" charset="0"/>
                <a:ea typeface="Cambria" panose="02040503050406030204" pitchFamily="18" charset="0"/>
              </a:rPr>
              <a:t> </a:t>
            </a:r>
            <a:endParaRPr lang="en-US" sz="1000" b="1"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tabLst>
                <a:tab pos="457200"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Consistency:</a:t>
            </a:r>
            <a:r>
              <a:rPr lang="en-US" sz="2350" b="1" dirty="0" smtClean="0">
                <a:latin typeface="Cambria" panose="02040503050406030204" pitchFamily="18" charset="0"/>
                <a:ea typeface="Cambria" panose="02040503050406030204" pitchFamily="18" charset="0"/>
              </a:rPr>
              <a:t>  We have alignment between </a:t>
            </a:r>
            <a:r>
              <a:rPr lang="en-US" sz="2350" b="1" dirty="0">
                <a:latin typeface="Cambria" panose="02040503050406030204" pitchFamily="18" charset="0"/>
                <a:ea typeface="Cambria" panose="02040503050406030204" pitchFamily="18" charset="0"/>
              </a:rPr>
              <a:t>what </a:t>
            </a:r>
            <a:r>
              <a:rPr lang="en-US" sz="2350" b="1" dirty="0" smtClean="0">
                <a:latin typeface="Cambria" panose="02040503050406030204" pitchFamily="18" charset="0"/>
                <a:ea typeface="Cambria" panose="02040503050406030204" pitchFamily="18" charset="0"/>
              </a:rPr>
              <a:t>we believe</a:t>
            </a:r>
            <a:r>
              <a:rPr lang="en-US" sz="2350" b="1" dirty="0">
                <a:latin typeface="Cambria" panose="02040503050406030204" pitchFamily="18" charset="0"/>
                <a:ea typeface="Cambria" panose="02040503050406030204" pitchFamily="18" charset="0"/>
              </a:rPr>
              <a:t>, what </a:t>
            </a:r>
            <a:r>
              <a:rPr lang="en-US" sz="2350" b="1" dirty="0" smtClean="0">
                <a:latin typeface="Cambria" panose="02040503050406030204" pitchFamily="18" charset="0"/>
                <a:ea typeface="Cambria" panose="02040503050406030204" pitchFamily="18" charset="0"/>
              </a:rPr>
              <a:t>we </a:t>
            </a:r>
            <a:r>
              <a:rPr lang="en-US" sz="2350" b="1" dirty="0">
                <a:latin typeface="Cambria" panose="02040503050406030204" pitchFamily="18" charset="0"/>
                <a:ea typeface="Cambria" panose="02040503050406030204" pitchFamily="18" charset="0"/>
              </a:rPr>
              <a:t>say, and how </a:t>
            </a:r>
            <a:r>
              <a:rPr lang="en-US" sz="2350" b="1" dirty="0" smtClean="0">
                <a:latin typeface="Cambria" panose="02040503050406030204" pitchFamily="18" charset="0"/>
                <a:ea typeface="Cambria" panose="02040503050406030204" pitchFamily="18" charset="0"/>
              </a:rPr>
              <a:t>we act.</a:t>
            </a:r>
            <a:r>
              <a:rPr lang="en-US" sz="2350" dirty="0" smtClean="0"/>
              <a:t>  </a:t>
            </a:r>
            <a:r>
              <a:rPr lang="en-US" sz="2350" b="1" dirty="0" smtClean="0">
                <a:latin typeface="Cambria" panose="02040503050406030204" pitchFamily="18" charset="0"/>
                <a:ea typeface="Cambria" panose="02040503050406030204" pitchFamily="18" charset="0"/>
              </a:rPr>
              <a:t>It</a:t>
            </a:r>
            <a:r>
              <a:rPr lang="en-US" sz="2350" dirty="0" smtClean="0"/>
              <a:t> </a:t>
            </a:r>
            <a:r>
              <a:rPr lang="en-US" sz="2400" b="1" dirty="0" smtClean="0">
                <a:latin typeface="Cambria" panose="02040503050406030204" pitchFamily="18" charset="0"/>
                <a:ea typeface="Cambria" panose="02040503050406030204" pitchFamily="18" charset="0"/>
              </a:rPr>
              <a:t>fosters trust and credibility in our </a:t>
            </a:r>
            <a:r>
              <a:rPr lang="en-US" sz="2400" b="1" dirty="0">
                <a:latin typeface="Cambria" panose="02040503050406030204" pitchFamily="18" charset="0"/>
                <a:ea typeface="Cambria" panose="02040503050406030204" pitchFamily="18" charset="0"/>
              </a:rPr>
              <a:t>personal </a:t>
            </a:r>
            <a:r>
              <a:rPr lang="en-US" sz="2400" b="1" dirty="0" smtClean="0">
                <a:latin typeface="Cambria" panose="02040503050406030204" pitchFamily="18" charset="0"/>
                <a:ea typeface="Cambria" panose="02040503050406030204" pitchFamily="18" charset="0"/>
              </a:rPr>
              <a:t>relationships,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in the </a:t>
            </a:r>
            <a:r>
              <a:rPr lang="en-US" sz="2400" b="1" dirty="0">
                <a:latin typeface="Cambria" panose="02040503050406030204" pitchFamily="18" charset="0"/>
                <a:ea typeface="Cambria" panose="02040503050406030204" pitchFamily="18" charset="0"/>
              </a:rPr>
              <a:t>broader community of faith. </a:t>
            </a:r>
            <a:endParaRPr lang="en-US" sz="2350" b="1" dirty="0" smtClean="0">
              <a:latin typeface="Cambria" panose="02040503050406030204" pitchFamily="18" charset="0"/>
              <a:ea typeface="Cambria" panose="02040503050406030204" pitchFamily="18" charset="0"/>
            </a:endParaRPr>
          </a:p>
          <a:p>
            <a:r>
              <a:rPr lang="en-US" sz="1000" b="1" dirty="0" smtClean="0">
                <a:latin typeface="Cambria" panose="02040503050406030204" pitchFamily="18" charset="0"/>
                <a:ea typeface="Cambria" panose="02040503050406030204" pitchFamily="18" charset="0"/>
              </a:rPr>
              <a:t> </a:t>
            </a:r>
          </a:p>
          <a:p>
            <a:pPr marL="342900" indent="-342900">
              <a:buFont typeface="Arial" panose="020B0604020202020204" pitchFamily="34" charset="0"/>
              <a:buChar char="•"/>
              <a:tabLst>
                <a:tab pos="457200"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Faithfulness: </a:t>
            </a:r>
            <a:r>
              <a:rPr lang="en-US" sz="2350" b="1" dirty="0" smtClean="0">
                <a:latin typeface="Cambria" panose="02040503050406030204" pitchFamily="18" charset="0"/>
                <a:ea typeface="Cambria" panose="02040503050406030204" pitchFamily="18" charset="0"/>
              </a:rPr>
              <a:t> Keep our promises, honor our agreements, </a:t>
            </a:r>
            <a:r>
              <a:rPr lang="en-US" sz="2350" b="1" dirty="0">
                <a:latin typeface="Cambria" panose="02040503050406030204" pitchFamily="18" charset="0"/>
                <a:ea typeface="Cambria" panose="02040503050406030204" pitchFamily="18" charset="0"/>
              </a:rPr>
              <a:t>and </a:t>
            </a:r>
            <a:r>
              <a:rPr lang="en-US" sz="2350" b="1" dirty="0" smtClean="0">
                <a:latin typeface="Cambria" panose="02040503050406030204" pitchFamily="18" charset="0"/>
                <a:ea typeface="Cambria" panose="02040503050406030204" pitchFamily="18" charset="0"/>
              </a:rPr>
              <a:t>remain loyal </a:t>
            </a:r>
            <a:r>
              <a:rPr lang="en-US" sz="2350" b="1" dirty="0">
                <a:latin typeface="Cambria" panose="02040503050406030204" pitchFamily="18" charset="0"/>
                <a:ea typeface="Cambria" panose="02040503050406030204" pitchFamily="18" charset="0"/>
              </a:rPr>
              <a:t>in </a:t>
            </a:r>
            <a:r>
              <a:rPr lang="en-US" sz="2350" b="1" dirty="0" smtClean="0">
                <a:latin typeface="Cambria" panose="02040503050406030204" pitchFamily="18" charset="0"/>
                <a:ea typeface="Cambria" panose="02040503050406030204" pitchFamily="18" charset="0"/>
              </a:rPr>
              <a:t>our devotion </a:t>
            </a:r>
            <a:r>
              <a:rPr lang="en-US" sz="2350" b="1" dirty="0">
                <a:latin typeface="Cambria" panose="02040503050406030204" pitchFamily="18" charset="0"/>
                <a:ea typeface="Cambria" panose="02040503050406030204" pitchFamily="18" charset="0"/>
              </a:rPr>
              <a:t>to God and </a:t>
            </a:r>
            <a:r>
              <a:rPr lang="en-US" sz="2350" b="1" dirty="0" smtClean="0">
                <a:latin typeface="Cambria" panose="02040503050406030204" pitchFamily="18" charset="0"/>
                <a:ea typeface="Cambria" panose="02040503050406030204" pitchFamily="18" charset="0"/>
              </a:rPr>
              <a:t>others.  We are </a:t>
            </a:r>
            <a:r>
              <a:rPr lang="en-US" sz="2400" b="1" dirty="0" smtClean="0">
                <a:latin typeface="Cambria" panose="02040503050406030204" pitchFamily="18" charset="0"/>
                <a:ea typeface="Cambria" panose="02040503050406030204" pitchFamily="18" charset="0"/>
              </a:rPr>
              <a:t>trustworthy </a:t>
            </a:r>
            <a:r>
              <a:rPr lang="en-US" sz="2400" b="1" dirty="0">
                <a:latin typeface="Cambria" panose="02040503050406030204" pitchFamily="18" charset="0"/>
                <a:ea typeface="Cambria" panose="02040503050406030204" pitchFamily="18" charset="0"/>
              </a:rPr>
              <a:t>stewards of </a:t>
            </a:r>
            <a:r>
              <a:rPr lang="en-US" sz="2400" b="1" dirty="0" smtClean="0">
                <a:latin typeface="Cambria" panose="02040503050406030204" pitchFamily="18" charset="0"/>
                <a:ea typeface="Cambria" panose="02040503050406030204" pitchFamily="18" charset="0"/>
              </a:rPr>
              <a:t>our </a:t>
            </a:r>
            <a:r>
              <a:rPr lang="en-US" sz="2400" b="1" dirty="0">
                <a:latin typeface="Cambria" panose="02040503050406030204" pitchFamily="18" charset="0"/>
                <a:ea typeface="Cambria" panose="02040503050406030204" pitchFamily="18" charset="0"/>
              </a:rPr>
              <a:t>commitments, responsibilities, and relationships.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endParaRPr lang="en-US" sz="2350" b="1" dirty="0" smtClean="0">
              <a:latin typeface="Cambria" panose="02040503050406030204" pitchFamily="18" charset="0"/>
              <a:ea typeface="Cambria" panose="02040503050406030204" pitchFamily="18" charset="0"/>
            </a:endParaRPr>
          </a:p>
        </p:txBody>
      </p:sp>
      <p:sp>
        <p:nvSpPr>
          <p:cNvPr id="9" name="Title 1"/>
          <p:cNvSpPr>
            <a:spLocks noGrp="1"/>
          </p:cNvSpPr>
          <p:nvPr>
            <p:ph type="title"/>
          </p:nvPr>
        </p:nvSpPr>
        <p:spPr>
          <a:xfrm>
            <a:off x="277906" y="80683"/>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10" name="Picture 5" descr="Scroll.png"/>
          <p:cNvPicPr>
            <a:picLocks noChangeAspect="1"/>
          </p:cNvPicPr>
          <p:nvPr/>
        </p:nvPicPr>
        <p:blipFill>
          <a:blip r:embed="rId3" cstate="print"/>
          <a:srcRect/>
          <a:stretch>
            <a:fillRect/>
          </a:stretch>
        </p:blipFill>
        <p:spPr bwMode="auto">
          <a:xfrm>
            <a:off x="7337612" y="255494"/>
            <a:ext cx="1524000" cy="7620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2816492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wipe(left)">
                                      <p:cBhvr>
                                        <p:cTn id="17" dur="10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wipe(left)">
                                      <p:cBhvr>
                                        <p:cTn id="22"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TextBox 6"/>
          <p:cNvSpPr txBox="1"/>
          <p:nvPr/>
        </p:nvSpPr>
        <p:spPr>
          <a:xfrm>
            <a:off x="327212" y="1066801"/>
            <a:ext cx="8534400" cy="5216813"/>
          </a:xfrm>
          <a:prstGeom prst="rect">
            <a:avLst/>
          </a:prstGeom>
          <a:noFill/>
          <a:effectLst/>
        </p:spPr>
        <p:txBody>
          <a:bodyPr wrap="square" rtlCol="0">
            <a:spAutoFit/>
          </a:bodyPr>
          <a:lstStyle/>
          <a:p>
            <a:pPr>
              <a:tabLst>
                <a:tab pos="457200"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is integrity for the Christian?</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marL="342900" indent="-342900">
              <a:buFont typeface="Arial" panose="020B0604020202020204" pitchFamily="34" charset="0"/>
              <a:buChar char="•"/>
              <a:tabLst>
                <a:tab pos="457200"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Humility</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Acknowledge </a:t>
            </a:r>
            <a:r>
              <a:rPr lang="en-US" sz="2350" b="1" dirty="0">
                <a:latin typeface="Cambria" panose="02040503050406030204" pitchFamily="18" charset="0"/>
                <a:ea typeface="Cambria" panose="02040503050406030204" pitchFamily="18" charset="0"/>
              </a:rPr>
              <a:t>our limitations, weaknesses, and the need for God’s grace</a:t>
            </a:r>
            <a:r>
              <a:rPr lang="en-US" sz="2350" b="1" dirty="0" smtClean="0">
                <a:latin typeface="Cambria" panose="02040503050406030204" pitchFamily="18" charset="0"/>
                <a:ea typeface="Cambria" panose="02040503050406030204" pitchFamily="18" charset="0"/>
              </a:rPr>
              <a:t>. </a:t>
            </a:r>
          </a:p>
          <a:p>
            <a:pPr marL="171450" indent="-171450">
              <a:buFont typeface="Arial" panose="020B0604020202020204" pitchFamily="34" charset="0"/>
              <a:buChar char="•"/>
              <a:tabLst>
                <a:tab pos="457200" algn="l"/>
              </a:tabLst>
            </a:pPr>
            <a:endParaRPr lang="en-US" sz="1050" b="1"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tabLst>
                <a:tab pos="457200"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Compassion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Justice:</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Show </a:t>
            </a:r>
            <a:r>
              <a:rPr lang="en-US" sz="2350" b="1" dirty="0">
                <a:latin typeface="Cambria" panose="02040503050406030204" pitchFamily="18" charset="0"/>
                <a:ea typeface="Cambria" panose="02040503050406030204" pitchFamily="18" charset="0"/>
              </a:rPr>
              <a:t>empathy, love, and justice especially to the marginalized, oppressed, and vulnerable. </a:t>
            </a:r>
            <a:r>
              <a:rPr lang="en-US" sz="2350" b="1" dirty="0" smtClean="0">
                <a:latin typeface="Cambria" panose="02040503050406030204" pitchFamily="18" charset="0"/>
                <a:ea typeface="Cambria" panose="02040503050406030204" pitchFamily="18" charset="0"/>
              </a:rPr>
              <a:t>Stand </a:t>
            </a:r>
            <a:r>
              <a:rPr lang="en-US" sz="2350" b="1" dirty="0">
                <a:latin typeface="Cambria" panose="02040503050406030204" pitchFamily="18" charset="0"/>
                <a:ea typeface="Cambria" panose="02040503050406030204" pitchFamily="18" charset="0"/>
              </a:rPr>
              <a:t>for what is right and advocate for justice, mercy, and equality.</a:t>
            </a:r>
          </a:p>
          <a:p>
            <a:pPr>
              <a:tabLst>
                <a:tab pos="457200" algn="l"/>
              </a:tabLst>
            </a:pPr>
            <a:endParaRPr lang="en-US" sz="1050" b="1"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tabLst>
                <a:tab pos="457200"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Forgiveness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Reconciliation:</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Let </a:t>
            </a:r>
            <a:r>
              <a:rPr lang="en-US" sz="2350" b="1" dirty="0">
                <a:latin typeface="Cambria" panose="02040503050406030204" pitchFamily="18" charset="0"/>
                <a:ea typeface="Cambria" panose="02040503050406030204" pitchFamily="18" charset="0"/>
              </a:rPr>
              <a:t>go of resentment, embrace </a:t>
            </a:r>
            <a:r>
              <a:rPr lang="en-US" sz="2350" b="1" dirty="0" smtClean="0">
                <a:latin typeface="Cambria" panose="02040503050406030204" pitchFamily="18" charset="0"/>
                <a:ea typeface="Cambria" panose="02040503050406030204" pitchFamily="18" charset="0"/>
              </a:rPr>
              <a:t>forgiveness, seek reconciliation and willingly  </a:t>
            </a:r>
            <a:r>
              <a:rPr lang="en-US" sz="2350" b="1" dirty="0">
                <a:latin typeface="Cambria" panose="02040503050406030204" pitchFamily="18" charset="0"/>
                <a:ea typeface="Cambria" panose="02040503050406030204" pitchFamily="18" charset="0"/>
              </a:rPr>
              <a:t>forgive others, and make amends when necessary. </a:t>
            </a:r>
            <a:endParaRPr lang="en-US" sz="2350" b="1" dirty="0" smtClean="0">
              <a:latin typeface="Cambria" panose="02040503050406030204" pitchFamily="18" charset="0"/>
              <a:ea typeface="Cambria" panose="02040503050406030204" pitchFamily="18" charset="0"/>
            </a:endParaRPr>
          </a:p>
          <a:p>
            <a:pPr>
              <a:tabLst>
                <a:tab pos="457200" algn="l"/>
              </a:tabLst>
            </a:pPr>
            <a:endParaRPr lang="en-US" sz="1000" b="1" dirty="0" smtClean="0">
              <a:latin typeface="Cambria" panose="02040503050406030204" pitchFamily="18" charset="0"/>
              <a:ea typeface="Cambria" panose="02040503050406030204" pitchFamily="18" charset="0"/>
            </a:endParaRPr>
          </a:p>
          <a:p>
            <a:pPr marL="171450" indent="-171450">
              <a:buFont typeface="Arial" panose="020B0604020202020204" pitchFamily="34" charset="0"/>
              <a:buChar char="•"/>
              <a:tabLst>
                <a:tab pos="457200" algn="l"/>
              </a:tabLst>
            </a:pPr>
            <a:endParaRPr lang="en-US" sz="1000" b="1"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tabLst>
                <a:tab pos="457200"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Holiness:  </a:t>
            </a:r>
            <a:r>
              <a:rPr lang="en-US" sz="2350" b="1" dirty="0" smtClean="0">
                <a:latin typeface="Cambria" panose="02040503050406030204" pitchFamily="18" charset="0"/>
                <a:ea typeface="Cambria" panose="02040503050406030204" pitchFamily="18" charset="0"/>
              </a:rPr>
              <a:t>Strive </a:t>
            </a:r>
            <a:r>
              <a:rPr lang="en-US" sz="2350" b="1" dirty="0">
                <a:latin typeface="Cambria" panose="02040503050406030204" pitchFamily="18" charset="0"/>
                <a:ea typeface="Cambria" panose="02040503050406030204" pitchFamily="18" charset="0"/>
              </a:rPr>
              <a:t>for godliness and moral purity, </a:t>
            </a:r>
            <a:r>
              <a:rPr lang="en-US" sz="2350" b="1" dirty="0" smtClean="0">
                <a:latin typeface="Cambria" panose="02040503050406030204" pitchFamily="18" charset="0"/>
                <a:ea typeface="Cambria" panose="02040503050406030204" pitchFamily="18" charset="0"/>
              </a:rPr>
              <a:t>and seek </a:t>
            </a:r>
            <a:r>
              <a:rPr lang="en-US" sz="2350" b="1" dirty="0">
                <a:latin typeface="Cambria" panose="02040503050406030204" pitchFamily="18" charset="0"/>
                <a:ea typeface="Cambria" panose="02040503050406030204" pitchFamily="18" charset="0"/>
              </a:rPr>
              <a:t>to live a life that reflects </a:t>
            </a:r>
            <a:r>
              <a:rPr lang="en-US" sz="2350" b="1" dirty="0" smtClean="0">
                <a:latin typeface="Cambria" panose="02040503050406030204" pitchFamily="18" charset="0"/>
                <a:ea typeface="Cambria" panose="02040503050406030204" pitchFamily="18" charset="0"/>
              </a:rPr>
              <a:t>God’s character. </a:t>
            </a:r>
            <a:endParaRPr lang="en-US" sz="2350" b="1" dirty="0">
              <a:latin typeface="Cambria" panose="02040503050406030204" pitchFamily="18" charset="0"/>
              <a:ea typeface="Cambria" panose="02040503050406030204" pitchFamily="18" charset="0"/>
            </a:endParaRPr>
          </a:p>
        </p:txBody>
      </p:sp>
      <p:sp>
        <p:nvSpPr>
          <p:cNvPr id="9" name="Title 1"/>
          <p:cNvSpPr>
            <a:spLocks noGrp="1"/>
          </p:cNvSpPr>
          <p:nvPr>
            <p:ph type="title"/>
          </p:nvPr>
        </p:nvSpPr>
        <p:spPr>
          <a:xfrm>
            <a:off x="277906" y="116541"/>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10" name="Picture 5" descr="Scroll.png"/>
          <p:cNvPicPr>
            <a:picLocks noChangeAspect="1"/>
          </p:cNvPicPr>
          <p:nvPr/>
        </p:nvPicPr>
        <p:blipFill>
          <a:blip r:embed="rId3" cstate="print"/>
          <a:srcRect/>
          <a:stretch>
            <a:fillRect/>
          </a:stretch>
        </p:blipFill>
        <p:spPr bwMode="auto">
          <a:xfrm>
            <a:off x="7337612" y="255494"/>
            <a:ext cx="1524000" cy="7620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6624095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1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wipe(left)">
                                      <p:cBhvr>
                                        <p:cTn id="22" dur="10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wipe(left)">
                                      <p:cBhvr>
                                        <p:cTn id="27"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13765" y="1066800"/>
            <a:ext cx="8686800" cy="5432256"/>
          </a:xfrm>
          <a:prstGeom prst="rect">
            <a:avLst/>
          </a:prstGeom>
          <a:noFill/>
          <a:effectLst/>
        </p:spPr>
        <p:txBody>
          <a:bodyPr wrap="square" rtlCol="0">
            <a:spAutoFit/>
          </a:bodyPr>
          <a:lstStyle/>
          <a:p>
            <a:pPr indent="457200"/>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a:t>
            </a:r>
            <a:r>
              <a:rPr lang="en-US" sz="2350" b="1" dirty="0" smtClean="0">
                <a:latin typeface="Cambria" panose="02040503050406030204" pitchFamily="18" charset="0"/>
                <a:ea typeface="Cambria" panose="02040503050406030204" pitchFamily="18" charset="0"/>
              </a:rPr>
              <a:t>opens this study by reminding us that everything we do depends on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integrity.</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He says, each         one of us carries a deadly weapon that can ruin a reputation, annihilate self-esteem, and destroy a person’s dignity.</a:t>
            </a:r>
          </a:p>
          <a:p>
            <a:pPr indent="457200"/>
            <a:endParaRPr lang="en-US" sz="10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Its poison causes embarrassment and shame.  Though sometimes concealed, when brandished, this weapon can injure everyone in sight, even the one who wields it. </a:t>
            </a:r>
          </a:p>
          <a:p>
            <a:pPr indent="457200"/>
            <a:endParaRPr lang="en-US" sz="1000" b="1" dirty="0">
              <a:latin typeface="Cambria" panose="02040503050406030204" pitchFamily="18" charset="0"/>
              <a:ea typeface="Cambria" panose="02040503050406030204" pitchFamily="18" charset="0"/>
            </a:endParaRPr>
          </a:p>
          <a:p>
            <a:pPr>
              <a:tabLst>
                <a:tab pos="457200" algn="l"/>
                <a:tab pos="627063" algn="l"/>
              </a:tabLst>
            </a:pPr>
            <a:r>
              <a:rPr lang="en-US" sz="24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But more often than not, it does its worst damage behind the scenes, cloaked in stealth, stabbing its victims in the back. What is this treacherous weapon? </a:t>
            </a:r>
          </a:p>
          <a:p>
            <a:pPr>
              <a:tabLst>
                <a:tab pos="457200" algn="l"/>
                <a:tab pos="627063"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The Tongue! </a:t>
            </a:r>
          </a:p>
          <a:p>
            <a:pPr>
              <a:tabLst>
                <a:tab pos="627063" algn="l"/>
              </a:tabLst>
            </a:pPr>
            <a:endParaRPr lang="en-US" sz="1000" b="1" dirty="0" smtClean="0">
              <a:latin typeface="Cambria" panose="02040503050406030204" pitchFamily="18" charset="0"/>
              <a:ea typeface="Cambria" panose="02040503050406030204" pitchFamily="18" charset="0"/>
            </a:endParaRPr>
          </a:p>
          <a:p>
            <a:pPr>
              <a:tabLst>
                <a:tab pos="457200" algn="l"/>
                <a:tab pos="627063" algn="l"/>
              </a:tabLst>
            </a:pPr>
            <a:r>
              <a:rPr lang="en-US" sz="2400" b="1" dirty="0" smtClean="0">
                <a:latin typeface="Cambria" panose="02040503050406030204" pitchFamily="18" charset="0"/>
                <a:ea typeface="Cambria" panose="02040503050406030204" pitchFamily="18" charset="0"/>
              </a:rPr>
              <a:t>	Washington Irving  once wrote,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sharp tongue is the only edged tool that grows keener with constant use</a:t>
            </a:r>
            <a:r>
              <a:rPr lang="en-US" sz="2400" b="1" i="1" dirty="0" smtClean="0">
                <a:latin typeface="Cambria" panose="02040503050406030204" pitchFamily="18" charset="0"/>
                <a:ea typeface="Cambria" panose="02040503050406030204" pitchFamily="18" charset="0"/>
              </a:rPr>
              <a:t>.”</a:t>
            </a:r>
            <a:endParaRPr lang="en-US" sz="2350" b="1" i="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04800" y="1066800"/>
            <a:ext cx="8695765" cy="572464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spite of the obvious pain that results from the assassination of ones reputation and character, acts of       verbal violence are continually committed in full </a:t>
            </a:r>
            <a:r>
              <a:rPr lang="en-US" sz="2400" b="1" dirty="0" smtClean="0">
                <a:latin typeface="Cambria" panose="02040503050406030204" pitchFamily="18" charset="0"/>
                <a:ea typeface="Cambria" panose="02040503050406030204" pitchFamily="18" charset="0"/>
              </a:rPr>
              <a:t>view </a:t>
            </a:r>
            <a:r>
              <a:rPr lang="en-US" sz="2400" b="1" dirty="0">
                <a:latin typeface="Cambria" panose="02040503050406030204" pitchFamily="18" charset="0"/>
                <a:ea typeface="Cambria" panose="02040503050406030204" pitchFamily="18" charset="0"/>
              </a:rPr>
              <a:t>for everybody to see! </a:t>
            </a:r>
            <a:endParaRPr lang="en-US" sz="2400" b="1" dirty="0" smtClean="0">
              <a:latin typeface="Cambria" panose="02040503050406030204" pitchFamily="18" charset="0"/>
              <a:ea typeface="Cambria" panose="02040503050406030204" pitchFamily="18" charset="0"/>
            </a:endParaRPr>
          </a:p>
          <a:p>
            <a:pPr indent="457200">
              <a:tabLst>
                <a:tab pos="457200" algn="l"/>
              </a:tabLst>
            </a:pPr>
            <a:r>
              <a:rPr lang="en-US" sz="1000" b="1" dirty="0" smtClean="0">
                <a:latin typeface="Cambria" panose="02040503050406030204" pitchFamily="18" charset="0"/>
                <a:ea typeface="Cambria" panose="02040503050406030204" pitchFamily="18" charset="0"/>
              </a:rPr>
              <a:t> </a:t>
            </a:r>
          </a:p>
          <a:p>
            <a:pPr indent="457200">
              <a:tabLst>
                <a:tab pos="457200" algn="l"/>
              </a:tabLst>
            </a:pPr>
            <a:r>
              <a:rPr lang="en-US" sz="2400" b="1" dirty="0" smtClean="0">
                <a:latin typeface="Cambria" panose="02040503050406030204" pitchFamily="18" charset="0"/>
                <a:ea typeface="Cambria" panose="02040503050406030204" pitchFamily="18" charset="0"/>
              </a:rPr>
              <a:t>Somehow our culture tolerates brutal acts of senseless slander as we mercilessly tear each other apart.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Sadly, in the blink of an eye the same tongue can switch from the most soothing salve of sweet syllables to the most venomous verbal poison.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James says this about the double-edge stiletto, </a:t>
            </a:r>
            <a:r>
              <a:rPr lang="en-US" sz="2400" b="1" i="1" dirty="0" smtClean="0">
                <a:latin typeface="Cambria" panose="02040503050406030204" pitchFamily="18" charset="0"/>
                <a:ea typeface="Cambria" panose="02040503050406030204" pitchFamily="18" charset="0"/>
              </a:rPr>
              <a:t>“It is a restless evil and full of deadly poison.  With it we bless our Lord and Father, and with it we curse men, who have been made in the likeness of God; from the same mouth comes both blessing and cursing”</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James 3:8-10</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543581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5" name="TextBox 4"/>
          <p:cNvSpPr txBox="1"/>
          <p:nvPr/>
        </p:nvSpPr>
        <p:spPr>
          <a:xfrm>
            <a:off x="380999" y="1133356"/>
            <a:ext cx="8686801" cy="5355312"/>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Throughout the history of the church, the tongue has been the primary reason for congregational conflict.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When you find a church that has split, chance are if you dissect the dissension, you will find that the tongue provided the fuel that fed the flames of destruction.</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Not simply doctrinal disagreement, personality clashes, or differences of ministry vision.  Most of the time, we can trace the uncontrollable, volcanic eruptions in our churches back to </a:t>
            </a:r>
            <a:r>
              <a:rPr lang="en-US" sz="2400" b="1" dirty="0">
                <a:latin typeface="Cambria" panose="02040503050406030204" pitchFamily="18" charset="0"/>
                <a:ea typeface="Cambria" panose="02040503050406030204" pitchFamily="18" charset="0"/>
              </a:rPr>
              <a:t>unrestrained</a:t>
            </a:r>
            <a:r>
              <a:rPr lang="en-US" sz="2400" b="1" dirty="0" smtClean="0">
                <a:latin typeface="Cambria" panose="02040503050406030204" pitchFamily="18" charset="0"/>
                <a:ea typeface="Cambria" panose="02040503050406030204" pitchFamily="18" charset="0"/>
              </a:rPr>
              <a:t> tongues.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Just as James says, </a:t>
            </a:r>
            <a:r>
              <a:rPr lang="en-US" sz="2400" b="1" i="1" dirty="0" smtClean="0">
                <a:latin typeface="Cambria" panose="02040503050406030204" pitchFamily="18" charset="0"/>
                <a:ea typeface="Cambria" panose="02040503050406030204" pitchFamily="18" charset="0"/>
              </a:rPr>
              <a:t>“The tongue is a fire, the very world of iniquity; the tongue is set among our members as that which defiles the entire body, and sets on fire the course of our life, and is set on fire by hell”</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(James 3:6)</a:t>
            </a:r>
            <a:r>
              <a:rPr lang="en-US" sz="2400" b="1" dirty="0" smtClean="0">
                <a:latin typeface="Cambria" panose="02040503050406030204" pitchFamily="18" charset="0"/>
                <a:ea typeface="Cambria" panose="02040503050406030204" pitchFamily="18" charset="0"/>
              </a:rPr>
              <a:t>.</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5176476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44566</TotalTime>
  <Words>2766</Words>
  <Application>Microsoft Office PowerPoint</Application>
  <PresentationFormat>On-screen Show (4:3)</PresentationFormat>
  <Paragraphs>235</Paragraphs>
  <Slides>34</Slides>
  <Notes>31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Trek</vt:lpstr>
      <vt:lpstr>1_Trek</vt:lpstr>
      <vt:lpstr>Slide 1</vt:lpstr>
      <vt:lpstr>2 Corinthians Introduction</vt:lpstr>
      <vt:lpstr>Slide 3</vt:lpstr>
      <vt:lpstr>Slide 4</vt:lpstr>
      <vt:lpstr>2 Corinthians - Lesson Overview</vt:lpstr>
      <vt:lpstr>2 Corinthians - Lesson Overview</vt:lpstr>
      <vt:lpstr>2 Corinthians - Lesson Overview</vt:lpstr>
      <vt:lpstr>2 Corinthians - Lesson Overview</vt:lpstr>
      <vt:lpstr>2 Corinthians - Lesson Overview</vt:lpstr>
      <vt:lpstr>2 Corinthians - Lesson Overview</vt:lpstr>
      <vt:lpstr>2 Corinthians - Lesson Overview</vt:lpstr>
      <vt:lpstr>2 Corinthians 1:12-14</vt:lpstr>
      <vt:lpstr>2 Corinthians 1:12-14</vt:lpstr>
      <vt:lpstr>2 Corinthians 1:12-14</vt:lpstr>
      <vt:lpstr>2 Corinthians 1:12-14</vt:lpstr>
      <vt:lpstr>2 Corinthians 1:15-22</vt:lpstr>
      <vt:lpstr>2 Corinthians 1:15-22</vt:lpstr>
      <vt:lpstr>2 Corinthians 1:15-22</vt:lpstr>
      <vt:lpstr>2 Corinthians 1:15-22</vt:lpstr>
      <vt:lpstr>2 Corinthians 1:15-22</vt:lpstr>
      <vt:lpstr>2 Corinthians 1:15-22</vt:lpstr>
      <vt:lpstr>2 Corinthians 1:23-2:4</vt:lpstr>
      <vt:lpstr>2 Corinthians 1:23-2:4</vt:lpstr>
      <vt:lpstr>2 Corinthians 1:23-2:4</vt:lpstr>
      <vt:lpstr>2 Corinthians 1:23-2:4</vt:lpstr>
      <vt:lpstr>2 Corinthians 1:23-2:4</vt:lpstr>
      <vt:lpstr>Slide 27</vt:lpstr>
      <vt:lpstr>Application – time to take a stand</vt:lpstr>
      <vt:lpstr>Application – time to take a stand</vt:lpstr>
      <vt:lpstr>Application – time to take a stand</vt:lpstr>
      <vt:lpstr>Application – time to take a stand</vt:lpstr>
      <vt:lpstr>Application – time to take a stand</vt:lpstr>
      <vt:lpstr>Slide 33</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8472</cp:revision>
  <cp:lastPrinted>2023-05-06T01:46:48Z</cp:lastPrinted>
  <dcterms:created xsi:type="dcterms:W3CDTF">2016-10-08T19:35:00Z</dcterms:created>
  <dcterms:modified xsi:type="dcterms:W3CDTF">2024-01-30T16:14:05Z</dcterms:modified>
</cp:coreProperties>
</file>